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6" r:id="rId1"/>
    <p:sldMasterId id="2147483747" r:id="rId2"/>
  </p:sldMasterIdLst>
  <p:notesMasterIdLst>
    <p:notesMasterId r:id="rId11"/>
  </p:notesMasterIdLst>
  <p:sldIdLst>
    <p:sldId id="256" r:id="rId3"/>
    <p:sldId id="258" r:id="rId4"/>
    <p:sldId id="278" r:id="rId5"/>
    <p:sldId id="259" r:id="rId6"/>
    <p:sldId id="262" r:id="rId7"/>
    <p:sldId id="277" r:id="rId8"/>
    <p:sldId id="272" r:id="rId9"/>
    <p:sldId id="263" r:id="rId10"/>
  </p:sldIdLst>
  <p:sldSz cx="9144000" cy="5143500" type="screen16x9"/>
  <p:notesSz cx="6858000" cy="9144000"/>
  <p:embeddedFontLst>
    <p:embeddedFont>
      <p:font typeface="Nunito Sans" pitchFamily="2" charset="77"/>
      <p:regular r:id="rId12"/>
      <p:bold r:id="rId13"/>
      <p:italic r:id="rId14"/>
      <p:boldItalic r:id="rId15"/>
    </p:embeddedFont>
    <p:embeddedFont>
      <p:font typeface="Open Sans Medium" pitchFamily="2" charset="77"/>
      <p:regular r:id="rId16"/>
      <p:bold r:id="rId16"/>
      <p:italic r:id="rId17"/>
      <p:boldItalic r:id="rId17"/>
    </p:embeddedFont>
    <p:embeddedFont>
      <p:font typeface="Public Sans" pitchFamily="2" charset="77"/>
      <p:regular r:id="rId17"/>
      <p:bold r:id="rId17"/>
      <p:italic r:id="rId17"/>
      <p:boldItalic r:id="rId18"/>
    </p:embeddedFont>
    <p:embeddedFont>
      <p:font typeface="Public Sans Light" pitchFamily="2" charset="77"/>
      <p:regular r:id="rId19"/>
      <p:bold r:id="rId19"/>
      <p:italic r:id="rId19"/>
      <p:boldItalic r:id="rId19"/>
    </p:embeddedFont>
    <p:embeddedFont>
      <p:font typeface="Public Sans SemiBold" pitchFamily="2" charset="77"/>
      <p:regular r:id="rId19"/>
      <p:bold r:id="rId19"/>
      <p:italic r:id="rId19"/>
      <p:boldItalic r:id="rId19"/>
    </p:embeddedFont>
    <p:embeddedFont>
      <p:font typeface="Syne" pitchFamily="2" charset="77"/>
      <p:regular r:id="rId20"/>
      <p:bold r:id="rId21"/>
      <p:italic r:id="rId22"/>
    </p:embeddedFont>
    <p:embeddedFont>
      <p:font typeface="Syne Neo Medium" pitchFamily="2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73"/>
    <p:restoredTop sz="82477"/>
  </p:normalViewPr>
  <p:slideViewPr>
    <p:cSldViewPr snapToGrid="0">
      <p:cViewPr varScale="1">
        <p:scale>
          <a:sx n="216" d="100"/>
          <a:sy n="216" d="100"/>
        </p:scale>
        <p:origin x="296" y="176"/>
      </p:cViewPr>
      <p:guideLst>
        <p:guide orient="horz" pos="162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1af0af65d3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31af0af65d3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AU" dirty="0"/>
              <a:t>Thanks for the opportunity to present the solution Neo4j has to developed for </a:t>
            </a:r>
            <a:r>
              <a:rPr lang="en-AU" dirty="0" err="1"/>
              <a:t>NeoFund</a:t>
            </a:r>
            <a:r>
              <a:rPr lang="en-AU" dirty="0"/>
              <a:t>.</a:t>
            </a:r>
          </a:p>
          <a:p>
            <a:pPr rtl="0"/>
            <a:r>
              <a:rPr lang="en-AU" dirty="0"/>
              <a:t>A sovereign wealth fund with a </a:t>
            </a:r>
            <a:r>
              <a:rPr lang="en-AU" sz="1800" b="1" i="0" u="none" strike="noStrike" dirty="0">
                <a:solidFill>
                  <a:srgbClr val="FCF9F6"/>
                </a:solidFill>
                <a:effectLst/>
                <a:latin typeface="Arial" panose="020B0604020202020204" pitchFamily="34" charset="0"/>
              </a:rPr>
              <a:t>$295b </a:t>
            </a:r>
            <a:r>
              <a:rPr lang="en-AU" sz="1800" b="0" i="0" u="none" strike="noStrike" dirty="0">
                <a:solidFill>
                  <a:srgbClr val="FCF9F6"/>
                </a:solidFill>
                <a:effectLst/>
                <a:latin typeface="Arial" panose="020B0604020202020204" pitchFamily="34" charset="0"/>
              </a:rPr>
              <a:t>investment portfolio.</a:t>
            </a:r>
          </a:p>
          <a:p>
            <a:pPr rtl="0"/>
            <a:r>
              <a:rPr lang="en-AU" sz="1800" b="0" i="0" u="none" strike="noStrike" dirty="0">
                <a:solidFill>
                  <a:srgbClr val="FCF9F6"/>
                </a:solidFill>
                <a:effectLst/>
                <a:latin typeface="Arial" panose="020B0604020202020204" pitchFamily="34" charset="0"/>
              </a:rPr>
              <a:t>Together with my colleague </a:t>
            </a:r>
            <a:r>
              <a:rPr lang="en-AU" sz="1800" b="0" i="0" u="none" strike="noStrike" dirty="0" err="1">
                <a:solidFill>
                  <a:srgbClr val="FCF9F6"/>
                </a:solidFill>
                <a:effectLst/>
                <a:latin typeface="Arial" panose="020B0604020202020204" pitchFamily="34" charset="0"/>
              </a:rPr>
              <a:t>Samko</a:t>
            </a:r>
            <a:r>
              <a:rPr lang="en-AU" sz="1800" b="0" i="0" u="none" strike="noStrike" dirty="0">
                <a:solidFill>
                  <a:srgbClr val="FCF9F6"/>
                </a:solidFill>
                <a:effectLst/>
                <a:latin typeface="Arial" panose="020B0604020202020204" pitchFamily="34" charset="0"/>
              </a:rPr>
              <a:t>, who will run us through the demo, I will provide a brief overview of the solution and why its important for you.</a:t>
            </a:r>
            <a:br>
              <a:rPr lang="en-AU" dirty="0"/>
            </a:br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1f7f999a9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1f7f999a9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/>
              <a:t>Your focus is supporting the Management Board by ensuring ethical portfolio investments, alongside financial performance considerations.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100" dirty="0"/>
              <a:t>The only current excluded assets relate to: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Primary manufacture of complete tobacco products.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Controversial weapons-related Conventions or Treaties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lang="en-A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/>
              <a:t>But, there are many other ethical/ESG factors to consider. Such as: 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human rights &amp; slavery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fossil fuels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international sanctions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lang="en-A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>
          <a:extLst>
            <a:ext uri="{FF2B5EF4-FFF2-40B4-BE49-F238E27FC236}">
              <a16:creationId xmlns:a16="http://schemas.microsoft.com/office/drawing/2014/main" id="{A0E6F918-BBB6-FB06-E7F9-AA34D6B8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1f7f999a94_0_115:notes">
            <a:extLst>
              <a:ext uri="{FF2B5EF4-FFF2-40B4-BE49-F238E27FC236}">
                <a16:creationId xmlns:a16="http://schemas.microsoft.com/office/drawing/2014/main" id="{54C8EB66-76D5-3BD5-CC4F-916BBB508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1f7f999a94_0_115:notes">
            <a:extLst>
              <a:ext uri="{FF2B5EF4-FFF2-40B4-BE49-F238E27FC236}">
                <a16:creationId xmlns:a16="http://schemas.microsoft.com/office/drawing/2014/main" id="{669FAD4F-569F-68C3-25F2-90631CC49D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100" dirty="0"/>
              <a:t>Add to this: 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complex corporate hierarchies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geo-political instability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political pressure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media scrutiny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AU" sz="1100" dirty="0"/>
              <a:t>citizen expectations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lang="en-AU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122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1f7f999a9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1f7f999a9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Why graph was the best solution for </a:t>
            </a:r>
            <a:r>
              <a:rPr lang="en-AU" dirty="0" err="1"/>
              <a:t>Neofund</a:t>
            </a:r>
            <a:r>
              <a:rPr lang="en-AU" dirty="0"/>
              <a:t> was due to the large volume of both structured and unstructured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This is a common situation we see globally.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f7f999a94_0_1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f7f999a94_0_1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65% of their typical workday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4400" i="0" dirty="0" err="1">
                <a:solidFill>
                  <a:schemeClr val="dk1"/>
                </a:solidFill>
              </a:rPr>
              <a:t>Synthesise</a:t>
            </a:r>
            <a:r>
              <a:rPr lang="en" sz="4400" i="0" dirty="0">
                <a:solidFill>
                  <a:schemeClr val="dk1"/>
                </a:solidFill>
              </a:rPr>
              <a:t> and connect large volumes of information to support decisions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4400" i="0" dirty="0">
                <a:solidFill>
                  <a:schemeClr val="dk1"/>
                </a:solidFill>
              </a:rPr>
              <a:t>Being able to provide better assurance to avoid risks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" sz="4400" i="0" dirty="0">
                <a:solidFill>
                  <a:schemeClr val="dk1"/>
                </a:solidFill>
              </a:rPr>
              <a:t>Graph based insights solution we called </a:t>
            </a:r>
            <a:r>
              <a:rPr lang="en" sz="4400" b="1" u="sng" dirty="0">
                <a:solidFill>
                  <a:schemeClr val="dk1"/>
                </a:solidFill>
              </a:rPr>
              <a:t>Total Portfolio Insights</a:t>
            </a:r>
            <a:r>
              <a:rPr lang="en" sz="4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4400" i="0" u="sng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4400" b="1" i="0" u="none" strike="noStrike" cap="none" dirty="0">
              <a:solidFill>
                <a:schemeClr val="lt2"/>
              </a:solidFill>
              <a:latin typeface="+mj-lt"/>
              <a:sym typeface="Syn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ACAEB0CB-620A-964E-FED9-B38EB157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0838dbbf6_2_1752:notes">
            <a:extLst>
              <a:ext uri="{FF2B5EF4-FFF2-40B4-BE49-F238E27FC236}">
                <a16:creationId xmlns:a16="http://schemas.microsoft.com/office/drawing/2014/main" id="{26AD520A-C4AD-5718-556A-52815DA86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300838dbbf6_2_1752:notes">
            <a:extLst>
              <a:ext uri="{FF2B5EF4-FFF2-40B4-BE49-F238E27FC236}">
                <a16:creationId xmlns:a16="http://schemas.microsoft.com/office/drawing/2014/main" id="{2270B4F3-6852-D5E3-9A6F-39AC245CA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AU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Investment analyst are required to consume and interpret </a:t>
            </a:r>
            <a:r>
              <a:rPr lang="en" dirty="0"/>
              <a:t>disparate structured and unstructured data sources to inform investment decisions.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With Graph we are able to put the needed insights at the finger tip of investment analysts while providing additional insights and capabilities</a:t>
            </a:r>
            <a:endParaRPr dirty="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9927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0838dbbf6_2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300838dbbf6_2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4983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1f7f999a9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31f7f999a9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 type="title">
  <p:cSld name="TITLE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5455549" y="-895025"/>
            <a:ext cx="5574221" cy="5100682"/>
          </a:xfrm>
          <a:custGeom>
            <a:avLst/>
            <a:gdLst/>
            <a:ahLst/>
            <a:cxnLst/>
            <a:rect l="l" t="t" r="r" b="b"/>
            <a:pathLst>
              <a:path w="11689" h="10696" extrusionOk="0">
                <a:moveTo>
                  <a:pt x="9550" y="0"/>
                </a:moveTo>
                <a:cubicBezTo>
                  <a:pt x="9191" y="0"/>
                  <a:pt x="8821" y="97"/>
                  <a:pt x="8484" y="285"/>
                </a:cubicBezTo>
                <a:cubicBezTo>
                  <a:pt x="8285" y="399"/>
                  <a:pt x="8108" y="553"/>
                  <a:pt x="7948" y="730"/>
                </a:cubicBezTo>
                <a:cubicBezTo>
                  <a:pt x="7301" y="1466"/>
                  <a:pt x="6579" y="1834"/>
                  <a:pt x="5856" y="1834"/>
                </a:cubicBezTo>
                <a:cubicBezTo>
                  <a:pt x="5135" y="1834"/>
                  <a:pt x="4413" y="1468"/>
                  <a:pt x="3764" y="736"/>
                </a:cubicBezTo>
                <a:cubicBezTo>
                  <a:pt x="3615" y="559"/>
                  <a:pt x="3433" y="411"/>
                  <a:pt x="3216" y="291"/>
                </a:cubicBezTo>
                <a:cubicBezTo>
                  <a:pt x="2903" y="103"/>
                  <a:pt x="2538" y="6"/>
                  <a:pt x="2150" y="6"/>
                </a:cubicBezTo>
                <a:cubicBezTo>
                  <a:pt x="1785" y="6"/>
                  <a:pt x="1415" y="97"/>
                  <a:pt x="1078" y="291"/>
                </a:cubicBezTo>
                <a:cubicBezTo>
                  <a:pt x="765" y="468"/>
                  <a:pt x="497" y="730"/>
                  <a:pt x="297" y="1072"/>
                </a:cubicBezTo>
                <a:cubicBezTo>
                  <a:pt x="109" y="1386"/>
                  <a:pt x="12" y="1750"/>
                  <a:pt x="12" y="2144"/>
                </a:cubicBezTo>
                <a:cubicBezTo>
                  <a:pt x="1" y="2497"/>
                  <a:pt x="92" y="2868"/>
                  <a:pt x="297" y="3204"/>
                </a:cubicBezTo>
                <a:cubicBezTo>
                  <a:pt x="474" y="3518"/>
                  <a:pt x="736" y="3786"/>
                  <a:pt x="1078" y="3985"/>
                </a:cubicBezTo>
                <a:cubicBezTo>
                  <a:pt x="1392" y="4173"/>
                  <a:pt x="1757" y="4270"/>
                  <a:pt x="2150" y="4270"/>
                </a:cubicBezTo>
                <a:cubicBezTo>
                  <a:pt x="2509" y="4270"/>
                  <a:pt x="2880" y="4179"/>
                  <a:pt x="3216" y="3985"/>
                </a:cubicBezTo>
                <a:cubicBezTo>
                  <a:pt x="3416" y="3871"/>
                  <a:pt x="3604" y="3723"/>
                  <a:pt x="3758" y="3546"/>
                </a:cubicBezTo>
                <a:cubicBezTo>
                  <a:pt x="4407" y="2812"/>
                  <a:pt x="5125" y="2448"/>
                  <a:pt x="5843" y="2448"/>
                </a:cubicBezTo>
                <a:cubicBezTo>
                  <a:pt x="6090" y="2448"/>
                  <a:pt x="6336" y="2491"/>
                  <a:pt x="6580" y="2577"/>
                </a:cubicBezTo>
                <a:cubicBezTo>
                  <a:pt x="7378" y="2851"/>
                  <a:pt x="7851" y="3666"/>
                  <a:pt x="7692" y="4493"/>
                </a:cubicBezTo>
                <a:cubicBezTo>
                  <a:pt x="7509" y="5485"/>
                  <a:pt x="6728" y="6186"/>
                  <a:pt x="5445" y="6454"/>
                </a:cubicBezTo>
                <a:cubicBezTo>
                  <a:pt x="5217" y="6494"/>
                  <a:pt x="4989" y="6579"/>
                  <a:pt x="4778" y="6705"/>
                </a:cubicBezTo>
                <a:cubicBezTo>
                  <a:pt x="4465" y="6882"/>
                  <a:pt x="4191" y="7144"/>
                  <a:pt x="3992" y="7486"/>
                </a:cubicBezTo>
                <a:cubicBezTo>
                  <a:pt x="3809" y="7800"/>
                  <a:pt x="3707" y="8164"/>
                  <a:pt x="3707" y="8558"/>
                </a:cubicBezTo>
                <a:cubicBezTo>
                  <a:pt x="3707" y="8917"/>
                  <a:pt x="3804" y="9288"/>
                  <a:pt x="3992" y="9624"/>
                </a:cubicBezTo>
                <a:cubicBezTo>
                  <a:pt x="4174" y="9937"/>
                  <a:pt x="4436" y="10211"/>
                  <a:pt x="4778" y="10411"/>
                </a:cubicBezTo>
                <a:cubicBezTo>
                  <a:pt x="5092" y="10593"/>
                  <a:pt x="5457" y="10696"/>
                  <a:pt x="5845" y="10696"/>
                </a:cubicBezTo>
                <a:cubicBezTo>
                  <a:pt x="6209" y="10696"/>
                  <a:pt x="6580" y="10599"/>
                  <a:pt x="6916" y="10411"/>
                </a:cubicBezTo>
                <a:cubicBezTo>
                  <a:pt x="7230" y="10228"/>
                  <a:pt x="7498" y="9966"/>
                  <a:pt x="7697" y="9624"/>
                </a:cubicBezTo>
                <a:cubicBezTo>
                  <a:pt x="7886" y="9310"/>
                  <a:pt x="7983" y="8945"/>
                  <a:pt x="7983" y="8558"/>
                </a:cubicBezTo>
                <a:cubicBezTo>
                  <a:pt x="7983" y="8318"/>
                  <a:pt x="7948" y="8090"/>
                  <a:pt x="7868" y="7862"/>
                </a:cubicBezTo>
                <a:cubicBezTo>
                  <a:pt x="7253" y="6004"/>
                  <a:pt x="8051" y="4618"/>
                  <a:pt x="9972" y="4236"/>
                </a:cubicBezTo>
                <a:cubicBezTo>
                  <a:pt x="10195" y="4191"/>
                  <a:pt x="10417" y="4105"/>
                  <a:pt x="10622" y="3991"/>
                </a:cubicBezTo>
                <a:cubicBezTo>
                  <a:pt x="10936" y="3814"/>
                  <a:pt x="11204" y="3552"/>
                  <a:pt x="11403" y="3210"/>
                </a:cubicBezTo>
                <a:cubicBezTo>
                  <a:pt x="11591" y="2896"/>
                  <a:pt x="11688" y="2532"/>
                  <a:pt x="11688" y="2138"/>
                </a:cubicBezTo>
                <a:cubicBezTo>
                  <a:pt x="11688" y="1779"/>
                  <a:pt x="11597" y="1408"/>
                  <a:pt x="11403" y="1072"/>
                </a:cubicBezTo>
                <a:cubicBezTo>
                  <a:pt x="11227" y="758"/>
                  <a:pt x="10964" y="485"/>
                  <a:pt x="10622" y="285"/>
                </a:cubicBezTo>
                <a:cubicBezTo>
                  <a:pt x="10309" y="103"/>
                  <a:pt x="9944" y="0"/>
                  <a:pt x="95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Syne"/>
              <a:buNone/>
              <a:defRPr sz="5600" b="1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9042875" y="1928475"/>
            <a:ext cx="433500" cy="9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9" name="Google Shape;59;p14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ight 1">
  <p:cSld name="TITLE_1">
    <p:bg>
      <p:bgPr>
        <a:solidFill>
          <a:schemeClr val="dk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 rot="10800000">
            <a:off x="496263" y="-453274"/>
            <a:ext cx="2787125" cy="2550328"/>
          </a:xfrm>
          <a:custGeom>
            <a:avLst/>
            <a:gdLst/>
            <a:ahLst/>
            <a:cxnLst/>
            <a:rect l="l" t="t" r="r" b="b"/>
            <a:pathLst>
              <a:path w="11689" h="10696" extrusionOk="0">
                <a:moveTo>
                  <a:pt x="9550" y="0"/>
                </a:moveTo>
                <a:cubicBezTo>
                  <a:pt x="9191" y="0"/>
                  <a:pt x="8821" y="97"/>
                  <a:pt x="8484" y="285"/>
                </a:cubicBezTo>
                <a:cubicBezTo>
                  <a:pt x="8285" y="399"/>
                  <a:pt x="8108" y="553"/>
                  <a:pt x="7948" y="730"/>
                </a:cubicBezTo>
                <a:cubicBezTo>
                  <a:pt x="7301" y="1466"/>
                  <a:pt x="6579" y="1834"/>
                  <a:pt x="5856" y="1834"/>
                </a:cubicBezTo>
                <a:cubicBezTo>
                  <a:pt x="5135" y="1834"/>
                  <a:pt x="4413" y="1468"/>
                  <a:pt x="3764" y="736"/>
                </a:cubicBezTo>
                <a:cubicBezTo>
                  <a:pt x="3615" y="559"/>
                  <a:pt x="3433" y="411"/>
                  <a:pt x="3216" y="291"/>
                </a:cubicBezTo>
                <a:cubicBezTo>
                  <a:pt x="2903" y="103"/>
                  <a:pt x="2538" y="6"/>
                  <a:pt x="2150" y="6"/>
                </a:cubicBezTo>
                <a:cubicBezTo>
                  <a:pt x="1785" y="6"/>
                  <a:pt x="1415" y="97"/>
                  <a:pt x="1078" y="291"/>
                </a:cubicBezTo>
                <a:cubicBezTo>
                  <a:pt x="765" y="468"/>
                  <a:pt x="497" y="730"/>
                  <a:pt x="297" y="1072"/>
                </a:cubicBezTo>
                <a:cubicBezTo>
                  <a:pt x="109" y="1386"/>
                  <a:pt x="12" y="1750"/>
                  <a:pt x="12" y="2144"/>
                </a:cubicBezTo>
                <a:cubicBezTo>
                  <a:pt x="1" y="2497"/>
                  <a:pt x="92" y="2868"/>
                  <a:pt x="297" y="3204"/>
                </a:cubicBezTo>
                <a:cubicBezTo>
                  <a:pt x="474" y="3518"/>
                  <a:pt x="736" y="3786"/>
                  <a:pt x="1078" y="3985"/>
                </a:cubicBezTo>
                <a:cubicBezTo>
                  <a:pt x="1392" y="4173"/>
                  <a:pt x="1757" y="4270"/>
                  <a:pt x="2150" y="4270"/>
                </a:cubicBezTo>
                <a:cubicBezTo>
                  <a:pt x="2509" y="4270"/>
                  <a:pt x="2880" y="4179"/>
                  <a:pt x="3216" y="3985"/>
                </a:cubicBezTo>
                <a:cubicBezTo>
                  <a:pt x="3416" y="3871"/>
                  <a:pt x="3604" y="3723"/>
                  <a:pt x="3758" y="3546"/>
                </a:cubicBezTo>
                <a:cubicBezTo>
                  <a:pt x="4407" y="2812"/>
                  <a:pt x="5125" y="2448"/>
                  <a:pt x="5843" y="2448"/>
                </a:cubicBezTo>
                <a:cubicBezTo>
                  <a:pt x="6090" y="2448"/>
                  <a:pt x="6336" y="2491"/>
                  <a:pt x="6580" y="2577"/>
                </a:cubicBezTo>
                <a:cubicBezTo>
                  <a:pt x="7378" y="2851"/>
                  <a:pt x="7851" y="3666"/>
                  <a:pt x="7692" y="4493"/>
                </a:cubicBezTo>
                <a:cubicBezTo>
                  <a:pt x="7509" y="5485"/>
                  <a:pt x="6728" y="6186"/>
                  <a:pt x="5445" y="6454"/>
                </a:cubicBezTo>
                <a:cubicBezTo>
                  <a:pt x="5217" y="6494"/>
                  <a:pt x="4989" y="6579"/>
                  <a:pt x="4778" y="6705"/>
                </a:cubicBezTo>
                <a:cubicBezTo>
                  <a:pt x="4465" y="6882"/>
                  <a:pt x="4191" y="7144"/>
                  <a:pt x="3992" y="7486"/>
                </a:cubicBezTo>
                <a:cubicBezTo>
                  <a:pt x="3809" y="7800"/>
                  <a:pt x="3707" y="8164"/>
                  <a:pt x="3707" y="8558"/>
                </a:cubicBezTo>
                <a:cubicBezTo>
                  <a:pt x="3707" y="8917"/>
                  <a:pt x="3804" y="9288"/>
                  <a:pt x="3992" y="9624"/>
                </a:cubicBezTo>
                <a:cubicBezTo>
                  <a:pt x="4174" y="9937"/>
                  <a:pt x="4436" y="10211"/>
                  <a:pt x="4778" y="10411"/>
                </a:cubicBezTo>
                <a:cubicBezTo>
                  <a:pt x="5092" y="10593"/>
                  <a:pt x="5457" y="10696"/>
                  <a:pt x="5845" y="10696"/>
                </a:cubicBezTo>
                <a:cubicBezTo>
                  <a:pt x="6209" y="10696"/>
                  <a:pt x="6580" y="10599"/>
                  <a:pt x="6916" y="10411"/>
                </a:cubicBezTo>
                <a:cubicBezTo>
                  <a:pt x="7230" y="10228"/>
                  <a:pt x="7498" y="9966"/>
                  <a:pt x="7697" y="9624"/>
                </a:cubicBezTo>
                <a:cubicBezTo>
                  <a:pt x="7886" y="9310"/>
                  <a:pt x="7983" y="8945"/>
                  <a:pt x="7983" y="8558"/>
                </a:cubicBezTo>
                <a:cubicBezTo>
                  <a:pt x="7983" y="8318"/>
                  <a:pt x="7948" y="8090"/>
                  <a:pt x="7868" y="7862"/>
                </a:cubicBezTo>
                <a:cubicBezTo>
                  <a:pt x="7253" y="6004"/>
                  <a:pt x="8051" y="4618"/>
                  <a:pt x="9972" y="4236"/>
                </a:cubicBezTo>
                <a:cubicBezTo>
                  <a:pt x="10195" y="4191"/>
                  <a:pt x="10417" y="4105"/>
                  <a:pt x="10622" y="3991"/>
                </a:cubicBezTo>
                <a:cubicBezTo>
                  <a:pt x="10936" y="3814"/>
                  <a:pt x="11204" y="3552"/>
                  <a:pt x="11403" y="3210"/>
                </a:cubicBezTo>
                <a:cubicBezTo>
                  <a:pt x="11591" y="2896"/>
                  <a:pt x="11688" y="2532"/>
                  <a:pt x="11688" y="2138"/>
                </a:cubicBezTo>
                <a:cubicBezTo>
                  <a:pt x="11688" y="1779"/>
                  <a:pt x="11597" y="1408"/>
                  <a:pt x="11403" y="1072"/>
                </a:cubicBezTo>
                <a:cubicBezTo>
                  <a:pt x="11227" y="758"/>
                  <a:pt x="10964" y="485"/>
                  <a:pt x="10622" y="285"/>
                </a:cubicBezTo>
                <a:cubicBezTo>
                  <a:pt x="10309" y="103"/>
                  <a:pt x="9944" y="0"/>
                  <a:pt x="95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 rot="-7199983" flipH="1">
            <a:off x="6654375" y="1467217"/>
            <a:ext cx="4620025" cy="2588461"/>
          </a:xfrm>
          <a:custGeom>
            <a:avLst/>
            <a:gdLst/>
            <a:ahLst/>
            <a:cxnLst/>
            <a:rect l="l" t="t" r="r" b="b"/>
            <a:pathLst>
              <a:path w="16003" h="8966" extrusionOk="0">
                <a:moveTo>
                  <a:pt x="7990" y="1"/>
                </a:moveTo>
                <a:cubicBezTo>
                  <a:pt x="7680" y="1"/>
                  <a:pt x="7382" y="72"/>
                  <a:pt x="7097" y="239"/>
                </a:cubicBezTo>
                <a:cubicBezTo>
                  <a:pt x="6942" y="322"/>
                  <a:pt x="6775" y="465"/>
                  <a:pt x="6656" y="608"/>
                </a:cubicBezTo>
                <a:cubicBezTo>
                  <a:pt x="6113" y="1228"/>
                  <a:pt x="5504" y="1538"/>
                  <a:pt x="4896" y="1538"/>
                </a:cubicBezTo>
                <a:cubicBezTo>
                  <a:pt x="4290" y="1538"/>
                  <a:pt x="3684" y="1231"/>
                  <a:pt x="3144" y="620"/>
                </a:cubicBezTo>
                <a:cubicBezTo>
                  <a:pt x="3013" y="477"/>
                  <a:pt x="2858" y="346"/>
                  <a:pt x="2679" y="251"/>
                </a:cubicBezTo>
                <a:cubicBezTo>
                  <a:pt x="2418" y="108"/>
                  <a:pt x="2120" y="12"/>
                  <a:pt x="1787" y="12"/>
                </a:cubicBezTo>
                <a:cubicBezTo>
                  <a:pt x="1477" y="12"/>
                  <a:pt x="1179" y="84"/>
                  <a:pt x="894" y="251"/>
                </a:cubicBezTo>
                <a:cubicBezTo>
                  <a:pt x="632" y="405"/>
                  <a:pt x="405" y="620"/>
                  <a:pt x="239" y="905"/>
                </a:cubicBezTo>
                <a:cubicBezTo>
                  <a:pt x="96" y="1167"/>
                  <a:pt x="1" y="1465"/>
                  <a:pt x="1" y="1798"/>
                </a:cubicBezTo>
                <a:cubicBezTo>
                  <a:pt x="1" y="2108"/>
                  <a:pt x="72" y="2406"/>
                  <a:pt x="239" y="2691"/>
                </a:cubicBezTo>
                <a:cubicBezTo>
                  <a:pt x="393" y="2953"/>
                  <a:pt x="608" y="3179"/>
                  <a:pt x="894" y="3346"/>
                </a:cubicBezTo>
                <a:cubicBezTo>
                  <a:pt x="1167" y="3489"/>
                  <a:pt x="1465" y="3584"/>
                  <a:pt x="1787" y="3584"/>
                </a:cubicBezTo>
                <a:cubicBezTo>
                  <a:pt x="2096" y="3584"/>
                  <a:pt x="2394" y="3513"/>
                  <a:pt x="2679" y="3346"/>
                </a:cubicBezTo>
                <a:cubicBezTo>
                  <a:pt x="2846" y="3239"/>
                  <a:pt x="3013" y="3120"/>
                  <a:pt x="3144" y="2977"/>
                </a:cubicBezTo>
                <a:cubicBezTo>
                  <a:pt x="3687" y="2363"/>
                  <a:pt x="4297" y="2048"/>
                  <a:pt x="4909" y="2048"/>
                </a:cubicBezTo>
                <a:cubicBezTo>
                  <a:pt x="5115" y="2048"/>
                  <a:pt x="5321" y="2084"/>
                  <a:pt x="5525" y="2156"/>
                </a:cubicBezTo>
                <a:cubicBezTo>
                  <a:pt x="6192" y="2394"/>
                  <a:pt x="6597" y="3060"/>
                  <a:pt x="6466" y="3775"/>
                </a:cubicBezTo>
                <a:cubicBezTo>
                  <a:pt x="6299" y="4608"/>
                  <a:pt x="5644" y="5204"/>
                  <a:pt x="4573" y="5430"/>
                </a:cubicBezTo>
                <a:cubicBezTo>
                  <a:pt x="4382" y="5465"/>
                  <a:pt x="4180" y="5537"/>
                  <a:pt x="4001" y="5632"/>
                </a:cubicBezTo>
                <a:cubicBezTo>
                  <a:pt x="3739" y="5787"/>
                  <a:pt x="3513" y="6013"/>
                  <a:pt x="3346" y="6287"/>
                </a:cubicBezTo>
                <a:cubicBezTo>
                  <a:pt x="3203" y="6561"/>
                  <a:pt x="3108" y="6858"/>
                  <a:pt x="3108" y="7180"/>
                </a:cubicBezTo>
                <a:cubicBezTo>
                  <a:pt x="3108" y="7501"/>
                  <a:pt x="3191" y="7799"/>
                  <a:pt x="3346" y="8073"/>
                </a:cubicBezTo>
                <a:cubicBezTo>
                  <a:pt x="3501" y="8347"/>
                  <a:pt x="3727" y="8573"/>
                  <a:pt x="4001" y="8728"/>
                </a:cubicBezTo>
                <a:cubicBezTo>
                  <a:pt x="4275" y="8883"/>
                  <a:pt x="4573" y="8966"/>
                  <a:pt x="4894" y="8966"/>
                </a:cubicBezTo>
                <a:cubicBezTo>
                  <a:pt x="5216" y="8966"/>
                  <a:pt x="5513" y="8894"/>
                  <a:pt x="5787" y="8728"/>
                </a:cubicBezTo>
                <a:cubicBezTo>
                  <a:pt x="6061" y="8585"/>
                  <a:pt x="6287" y="8359"/>
                  <a:pt x="6442" y="8073"/>
                </a:cubicBezTo>
                <a:cubicBezTo>
                  <a:pt x="6597" y="7811"/>
                  <a:pt x="6680" y="7513"/>
                  <a:pt x="6680" y="7180"/>
                </a:cubicBezTo>
                <a:cubicBezTo>
                  <a:pt x="6680" y="6989"/>
                  <a:pt x="6656" y="6799"/>
                  <a:pt x="6585" y="6608"/>
                </a:cubicBezTo>
                <a:cubicBezTo>
                  <a:pt x="6061" y="5037"/>
                  <a:pt x="6728" y="3882"/>
                  <a:pt x="8347" y="3549"/>
                </a:cubicBezTo>
                <a:cubicBezTo>
                  <a:pt x="8549" y="3513"/>
                  <a:pt x="8728" y="3453"/>
                  <a:pt x="8906" y="3346"/>
                </a:cubicBezTo>
                <a:cubicBezTo>
                  <a:pt x="9061" y="3251"/>
                  <a:pt x="9228" y="3120"/>
                  <a:pt x="9347" y="2977"/>
                </a:cubicBezTo>
                <a:cubicBezTo>
                  <a:pt x="9889" y="2358"/>
                  <a:pt x="10496" y="2048"/>
                  <a:pt x="11103" y="2048"/>
                </a:cubicBezTo>
                <a:cubicBezTo>
                  <a:pt x="11710" y="2048"/>
                  <a:pt x="12318" y="2358"/>
                  <a:pt x="12859" y="2977"/>
                </a:cubicBezTo>
                <a:cubicBezTo>
                  <a:pt x="12990" y="3120"/>
                  <a:pt x="13145" y="3239"/>
                  <a:pt x="13324" y="3346"/>
                </a:cubicBezTo>
                <a:cubicBezTo>
                  <a:pt x="13586" y="3489"/>
                  <a:pt x="13883" y="3584"/>
                  <a:pt x="14217" y="3584"/>
                </a:cubicBezTo>
                <a:cubicBezTo>
                  <a:pt x="14526" y="3584"/>
                  <a:pt x="14824" y="3513"/>
                  <a:pt x="15110" y="3346"/>
                </a:cubicBezTo>
                <a:cubicBezTo>
                  <a:pt x="15372" y="3191"/>
                  <a:pt x="15598" y="2977"/>
                  <a:pt x="15764" y="2691"/>
                </a:cubicBezTo>
                <a:cubicBezTo>
                  <a:pt x="15907" y="2429"/>
                  <a:pt x="16003" y="2132"/>
                  <a:pt x="16003" y="1798"/>
                </a:cubicBezTo>
                <a:cubicBezTo>
                  <a:pt x="16003" y="1489"/>
                  <a:pt x="15931" y="1191"/>
                  <a:pt x="15764" y="905"/>
                </a:cubicBezTo>
                <a:cubicBezTo>
                  <a:pt x="15610" y="643"/>
                  <a:pt x="15383" y="417"/>
                  <a:pt x="15110" y="251"/>
                </a:cubicBezTo>
                <a:cubicBezTo>
                  <a:pt x="14836" y="108"/>
                  <a:pt x="14538" y="12"/>
                  <a:pt x="14217" y="12"/>
                </a:cubicBezTo>
                <a:cubicBezTo>
                  <a:pt x="13895" y="12"/>
                  <a:pt x="13598" y="84"/>
                  <a:pt x="13324" y="251"/>
                </a:cubicBezTo>
                <a:cubicBezTo>
                  <a:pt x="13157" y="358"/>
                  <a:pt x="12990" y="477"/>
                  <a:pt x="12859" y="620"/>
                </a:cubicBezTo>
                <a:cubicBezTo>
                  <a:pt x="12318" y="1239"/>
                  <a:pt x="11710" y="1548"/>
                  <a:pt x="11103" y="1548"/>
                </a:cubicBezTo>
                <a:cubicBezTo>
                  <a:pt x="10496" y="1548"/>
                  <a:pt x="9889" y="1239"/>
                  <a:pt x="9347" y="620"/>
                </a:cubicBezTo>
                <a:cubicBezTo>
                  <a:pt x="9216" y="477"/>
                  <a:pt x="9061" y="346"/>
                  <a:pt x="8883" y="239"/>
                </a:cubicBezTo>
                <a:cubicBezTo>
                  <a:pt x="8621" y="84"/>
                  <a:pt x="8323" y="1"/>
                  <a:pt x="79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yne"/>
              <a:buNone/>
              <a:defRPr sz="42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74" name="Google Shape;74;p15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ight 2">
  <p:cSld name="TITLE_1_1"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3600032" flipH="1">
            <a:off x="-434368" y="-464923"/>
            <a:ext cx="3723070" cy="2585008"/>
          </a:xfrm>
          <a:custGeom>
            <a:avLst/>
            <a:gdLst/>
            <a:ahLst/>
            <a:cxnLst/>
            <a:rect l="l" t="t" r="r" b="b"/>
            <a:pathLst>
              <a:path w="12896" h="8954" extrusionOk="0">
                <a:moveTo>
                  <a:pt x="8002" y="1"/>
                </a:moveTo>
                <a:cubicBezTo>
                  <a:pt x="7680" y="1"/>
                  <a:pt x="7383" y="72"/>
                  <a:pt x="7109" y="239"/>
                </a:cubicBezTo>
                <a:cubicBezTo>
                  <a:pt x="6942" y="322"/>
                  <a:pt x="6776" y="465"/>
                  <a:pt x="6656" y="608"/>
                </a:cubicBezTo>
                <a:cubicBezTo>
                  <a:pt x="6113" y="1228"/>
                  <a:pt x="5505" y="1538"/>
                  <a:pt x="4896" y="1538"/>
                </a:cubicBezTo>
                <a:cubicBezTo>
                  <a:pt x="4290" y="1538"/>
                  <a:pt x="3685" y="1231"/>
                  <a:pt x="3144" y="620"/>
                </a:cubicBezTo>
                <a:cubicBezTo>
                  <a:pt x="3013" y="477"/>
                  <a:pt x="2858" y="346"/>
                  <a:pt x="2680" y="251"/>
                </a:cubicBezTo>
                <a:cubicBezTo>
                  <a:pt x="2418" y="108"/>
                  <a:pt x="2120" y="12"/>
                  <a:pt x="1787" y="12"/>
                </a:cubicBezTo>
                <a:cubicBezTo>
                  <a:pt x="1477" y="12"/>
                  <a:pt x="1180" y="84"/>
                  <a:pt x="894" y="251"/>
                </a:cubicBezTo>
                <a:cubicBezTo>
                  <a:pt x="632" y="405"/>
                  <a:pt x="406" y="620"/>
                  <a:pt x="239" y="905"/>
                </a:cubicBezTo>
                <a:cubicBezTo>
                  <a:pt x="96" y="1167"/>
                  <a:pt x="1" y="1465"/>
                  <a:pt x="1" y="1798"/>
                </a:cubicBezTo>
                <a:cubicBezTo>
                  <a:pt x="1" y="2108"/>
                  <a:pt x="84" y="2406"/>
                  <a:pt x="239" y="2691"/>
                </a:cubicBezTo>
                <a:cubicBezTo>
                  <a:pt x="394" y="2953"/>
                  <a:pt x="620" y="3179"/>
                  <a:pt x="894" y="3346"/>
                </a:cubicBezTo>
                <a:cubicBezTo>
                  <a:pt x="1168" y="3489"/>
                  <a:pt x="1465" y="3584"/>
                  <a:pt x="1787" y="3584"/>
                </a:cubicBezTo>
                <a:cubicBezTo>
                  <a:pt x="2108" y="3584"/>
                  <a:pt x="2406" y="3513"/>
                  <a:pt x="2680" y="3346"/>
                </a:cubicBezTo>
                <a:cubicBezTo>
                  <a:pt x="2846" y="3239"/>
                  <a:pt x="3013" y="3120"/>
                  <a:pt x="3144" y="2977"/>
                </a:cubicBezTo>
                <a:cubicBezTo>
                  <a:pt x="3687" y="2363"/>
                  <a:pt x="4304" y="2048"/>
                  <a:pt x="4914" y="2048"/>
                </a:cubicBezTo>
                <a:cubicBezTo>
                  <a:pt x="5120" y="2048"/>
                  <a:pt x="5324" y="2084"/>
                  <a:pt x="5525" y="2156"/>
                </a:cubicBezTo>
                <a:cubicBezTo>
                  <a:pt x="6192" y="2394"/>
                  <a:pt x="6597" y="3060"/>
                  <a:pt x="6466" y="3763"/>
                </a:cubicBezTo>
                <a:cubicBezTo>
                  <a:pt x="6299" y="4596"/>
                  <a:pt x="5644" y="5192"/>
                  <a:pt x="4561" y="5418"/>
                </a:cubicBezTo>
                <a:cubicBezTo>
                  <a:pt x="4370" y="5454"/>
                  <a:pt x="4192" y="5525"/>
                  <a:pt x="4001" y="5620"/>
                </a:cubicBezTo>
                <a:cubicBezTo>
                  <a:pt x="3739" y="5775"/>
                  <a:pt x="3513" y="5989"/>
                  <a:pt x="3358" y="6275"/>
                </a:cubicBezTo>
                <a:cubicBezTo>
                  <a:pt x="3204" y="6549"/>
                  <a:pt x="3108" y="6847"/>
                  <a:pt x="3108" y="7168"/>
                </a:cubicBezTo>
                <a:cubicBezTo>
                  <a:pt x="3108" y="7478"/>
                  <a:pt x="3192" y="7775"/>
                  <a:pt x="3358" y="8061"/>
                </a:cubicBezTo>
                <a:cubicBezTo>
                  <a:pt x="3501" y="8335"/>
                  <a:pt x="3728" y="8549"/>
                  <a:pt x="4001" y="8716"/>
                </a:cubicBezTo>
                <a:cubicBezTo>
                  <a:pt x="4275" y="8871"/>
                  <a:pt x="4573" y="8954"/>
                  <a:pt x="4894" y="8954"/>
                </a:cubicBezTo>
                <a:cubicBezTo>
                  <a:pt x="5216" y="8954"/>
                  <a:pt x="5513" y="8883"/>
                  <a:pt x="5787" y="8716"/>
                </a:cubicBezTo>
                <a:cubicBezTo>
                  <a:pt x="5954" y="8633"/>
                  <a:pt x="6121" y="8490"/>
                  <a:pt x="6240" y="8347"/>
                </a:cubicBezTo>
                <a:cubicBezTo>
                  <a:pt x="6783" y="7726"/>
                  <a:pt x="7392" y="7417"/>
                  <a:pt x="8000" y="7417"/>
                </a:cubicBezTo>
                <a:cubicBezTo>
                  <a:pt x="8606" y="7417"/>
                  <a:pt x="9212" y="7723"/>
                  <a:pt x="9752" y="8335"/>
                </a:cubicBezTo>
                <a:cubicBezTo>
                  <a:pt x="9883" y="8478"/>
                  <a:pt x="10038" y="8609"/>
                  <a:pt x="10216" y="8704"/>
                </a:cubicBezTo>
                <a:cubicBezTo>
                  <a:pt x="10478" y="8847"/>
                  <a:pt x="10776" y="8942"/>
                  <a:pt x="11109" y="8942"/>
                </a:cubicBezTo>
                <a:cubicBezTo>
                  <a:pt x="11419" y="8942"/>
                  <a:pt x="11717" y="8871"/>
                  <a:pt x="12002" y="8704"/>
                </a:cubicBezTo>
                <a:cubicBezTo>
                  <a:pt x="12264" y="8549"/>
                  <a:pt x="12491" y="8335"/>
                  <a:pt x="12657" y="8049"/>
                </a:cubicBezTo>
                <a:cubicBezTo>
                  <a:pt x="12800" y="7775"/>
                  <a:pt x="12895" y="7478"/>
                  <a:pt x="12895" y="7156"/>
                </a:cubicBezTo>
                <a:cubicBezTo>
                  <a:pt x="12895" y="6847"/>
                  <a:pt x="12824" y="6549"/>
                  <a:pt x="12657" y="6263"/>
                </a:cubicBezTo>
                <a:cubicBezTo>
                  <a:pt x="12502" y="5989"/>
                  <a:pt x="12288" y="5775"/>
                  <a:pt x="12002" y="5608"/>
                </a:cubicBezTo>
                <a:cubicBezTo>
                  <a:pt x="11729" y="5454"/>
                  <a:pt x="11431" y="5370"/>
                  <a:pt x="11109" y="5370"/>
                </a:cubicBezTo>
                <a:cubicBezTo>
                  <a:pt x="10800" y="5370"/>
                  <a:pt x="10502" y="5442"/>
                  <a:pt x="10216" y="5608"/>
                </a:cubicBezTo>
                <a:cubicBezTo>
                  <a:pt x="10050" y="5715"/>
                  <a:pt x="9883" y="5835"/>
                  <a:pt x="9752" y="5977"/>
                </a:cubicBezTo>
                <a:cubicBezTo>
                  <a:pt x="9209" y="6592"/>
                  <a:pt x="8592" y="6907"/>
                  <a:pt x="7982" y="6907"/>
                </a:cubicBezTo>
                <a:cubicBezTo>
                  <a:pt x="7777" y="6907"/>
                  <a:pt x="7572" y="6871"/>
                  <a:pt x="7371" y="6799"/>
                </a:cubicBezTo>
                <a:cubicBezTo>
                  <a:pt x="6704" y="6561"/>
                  <a:pt x="6299" y="5894"/>
                  <a:pt x="6430" y="5180"/>
                </a:cubicBezTo>
                <a:cubicBezTo>
                  <a:pt x="6597" y="4346"/>
                  <a:pt x="7240" y="3751"/>
                  <a:pt x="8323" y="3525"/>
                </a:cubicBezTo>
                <a:lnTo>
                  <a:pt x="8335" y="3525"/>
                </a:lnTo>
                <a:cubicBezTo>
                  <a:pt x="8538" y="3477"/>
                  <a:pt x="8716" y="3418"/>
                  <a:pt x="8895" y="3310"/>
                </a:cubicBezTo>
                <a:cubicBezTo>
                  <a:pt x="9157" y="3168"/>
                  <a:pt x="9383" y="2941"/>
                  <a:pt x="9550" y="2656"/>
                </a:cubicBezTo>
                <a:cubicBezTo>
                  <a:pt x="9693" y="2394"/>
                  <a:pt x="9788" y="2096"/>
                  <a:pt x="9788" y="1763"/>
                </a:cubicBezTo>
                <a:cubicBezTo>
                  <a:pt x="9788" y="1453"/>
                  <a:pt x="9704" y="1155"/>
                  <a:pt x="9550" y="870"/>
                </a:cubicBezTo>
                <a:cubicBezTo>
                  <a:pt x="9395" y="608"/>
                  <a:pt x="9169" y="382"/>
                  <a:pt x="8895" y="215"/>
                </a:cubicBezTo>
                <a:cubicBezTo>
                  <a:pt x="8633" y="84"/>
                  <a:pt x="8323" y="1"/>
                  <a:pt x="80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 rot="30">
            <a:off x="5810840" y="1084621"/>
            <a:ext cx="3729715" cy="4149160"/>
          </a:xfrm>
          <a:custGeom>
            <a:avLst/>
            <a:gdLst/>
            <a:ahLst/>
            <a:cxnLst/>
            <a:rect l="l" t="t" r="r" b="b"/>
            <a:pathLst>
              <a:path w="12919" h="14372" extrusionOk="0">
                <a:moveTo>
                  <a:pt x="8025" y="1"/>
                </a:moveTo>
                <a:cubicBezTo>
                  <a:pt x="7704" y="1"/>
                  <a:pt x="7406" y="84"/>
                  <a:pt x="7132" y="239"/>
                </a:cubicBezTo>
                <a:cubicBezTo>
                  <a:pt x="6966" y="334"/>
                  <a:pt x="6811" y="465"/>
                  <a:pt x="6680" y="620"/>
                </a:cubicBezTo>
                <a:cubicBezTo>
                  <a:pt x="6137" y="1234"/>
                  <a:pt x="5528" y="1541"/>
                  <a:pt x="4918" y="1541"/>
                </a:cubicBezTo>
                <a:cubicBezTo>
                  <a:pt x="4310" y="1541"/>
                  <a:pt x="3702" y="1237"/>
                  <a:pt x="3156" y="632"/>
                </a:cubicBezTo>
                <a:cubicBezTo>
                  <a:pt x="3025" y="477"/>
                  <a:pt x="2870" y="358"/>
                  <a:pt x="2691" y="263"/>
                </a:cubicBezTo>
                <a:cubicBezTo>
                  <a:pt x="2429" y="108"/>
                  <a:pt x="2132" y="24"/>
                  <a:pt x="1798" y="24"/>
                </a:cubicBezTo>
                <a:cubicBezTo>
                  <a:pt x="1489" y="24"/>
                  <a:pt x="1191" y="96"/>
                  <a:pt x="905" y="263"/>
                </a:cubicBezTo>
                <a:cubicBezTo>
                  <a:pt x="643" y="405"/>
                  <a:pt x="417" y="632"/>
                  <a:pt x="250" y="917"/>
                </a:cubicBezTo>
                <a:cubicBezTo>
                  <a:pt x="108" y="1179"/>
                  <a:pt x="12" y="1477"/>
                  <a:pt x="12" y="1810"/>
                </a:cubicBezTo>
                <a:cubicBezTo>
                  <a:pt x="12" y="2120"/>
                  <a:pt x="84" y="2418"/>
                  <a:pt x="250" y="2703"/>
                </a:cubicBezTo>
                <a:cubicBezTo>
                  <a:pt x="405" y="2965"/>
                  <a:pt x="619" y="3191"/>
                  <a:pt x="905" y="3358"/>
                </a:cubicBezTo>
                <a:cubicBezTo>
                  <a:pt x="1179" y="3501"/>
                  <a:pt x="1477" y="3596"/>
                  <a:pt x="1798" y="3596"/>
                </a:cubicBezTo>
                <a:cubicBezTo>
                  <a:pt x="2108" y="3596"/>
                  <a:pt x="2405" y="3513"/>
                  <a:pt x="2691" y="3358"/>
                </a:cubicBezTo>
                <a:cubicBezTo>
                  <a:pt x="2858" y="3251"/>
                  <a:pt x="3025" y="3132"/>
                  <a:pt x="3156" y="2977"/>
                </a:cubicBezTo>
                <a:cubicBezTo>
                  <a:pt x="3697" y="2364"/>
                  <a:pt x="4304" y="2057"/>
                  <a:pt x="4912" y="2057"/>
                </a:cubicBezTo>
                <a:cubicBezTo>
                  <a:pt x="5519" y="2057"/>
                  <a:pt x="6126" y="2364"/>
                  <a:pt x="6668" y="2977"/>
                </a:cubicBezTo>
                <a:cubicBezTo>
                  <a:pt x="6799" y="3132"/>
                  <a:pt x="6954" y="3263"/>
                  <a:pt x="7132" y="3370"/>
                </a:cubicBezTo>
                <a:cubicBezTo>
                  <a:pt x="7287" y="3477"/>
                  <a:pt x="7489" y="3537"/>
                  <a:pt x="7680" y="3572"/>
                </a:cubicBezTo>
                <a:cubicBezTo>
                  <a:pt x="9287" y="3906"/>
                  <a:pt x="9954" y="5061"/>
                  <a:pt x="9430" y="6609"/>
                </a:cubicBezTo>
                <a:cubicBezTo>
                  <a:pt x="9371" y="6787"/>
                  <a:pt x="9335" y="7001"/>
                  <a:pt x="9335" y="7204"/>
                </a:cubicBezTo>
                <a:cubicBezTo>
                  <a:pt x="9335" y="7406"/>
                  <a:pt x="9359" y="7597"/>
                  <a:pt x="9430" y="7787"/>
                </a:cubicBezTo>
                <a:cubicBezTo>
                  <a:pt x="9954" y="9347"/>
                  <a:pt x="9287" y="10502"/>
                  <a:pt x="7680" y="10835"/>
                </a:cubicBezTo>
                <a:cubicBezTo>
                  <a:pt x="7489" y="10871"/>
                  <a:pt x="7287" y="10942"/>
                  <a:pt x="7108" y="11050"/>
                </a:cubicBezTo>
                <a:cubicBezTo>
                  <a:pt x="6954" y="11157"/>
                  <a:pt x="6787" y="11276"/>
                  <a:pt x="6656" y="11419"/>
                </a:cubicBezTo>
                <a:cubicBezTo>
                  <a:pt x="6108" y="12038"/>
                  <a:pt x="5501" y="12347"/>
                  <a:pt x="4895" y="12347"/>
                </a:cubicBezTo>
                <a:cubicBezTo>
                  <a:pt x="4290" y="12347"/>
                  <a:pt x="3685" y="12038"/>
                  <a:pt x="3144" y="11419"/>
                </a:cubicBezTo>
                <a:cubicBezTo>
                  <a:pt x="3001" y="11276"/>
                  <a:pt x="2858" y="11133"/>
                  <a:pt x="2679" y="11038"/>
                </a:cubicBezTo>
                <a:cubicBezTo>
                  <a:pt x="2405" y="10883"/>
                  <a:pt x="2108" y="10800"/>
                  <a:pt x="1786" y="10800"/>
                </a:cubicBezTo>
                <a:cubicBezTo>
                  <a:pt x="1477" y="10800"/>
                  <a:pt x="1179" y="10871"/>
                  <a:pt x="893" y="11038"/>
                </a:cubicBezTo>
                <a:cubicBezTo>
                  <a:pt x="619" y="11181"/>
                  <a:pt x="405" y="11407"/>
                  <a:pt x="238" y="11693"/>
                </a:cubicBezTo>
                <a:cubicBezTo>
                  <a:pt x="84" y="11954"/>
                  <a:pt x="0" y="12252"/>
                  <a:pt x="0" y="12585"/>
                </a:cubicBezTo>
                <a:cubicBezTo>
                  <a:pt x="0" y="12895"/>
                  <a:pt x="72" y="13193"/>
                  <a:pt x="238" y="13478"/>
                </a:cubicBezTo>
                <a:cubicBezTo>
                  <a:pt x="381" y="13740"/>
                  <a:pt x="608" y="13967"/>
                  <a:pt x="893" y="14133"/>
                </a:cubicBezTo>
                <a:cubicBezTo>
                  <a:pt x="1155" y="14276"/>
                  <a:pt x="1453" y="14371"/>
                  <a:pt x="1786" y="14371"/>
                </a:cubicBezTo>
                <a:cubicBezTo>
                  <a:pt x="2096" y="14371"/>
                  <a:pt x="2394" y="14288"/>
                  <a:pt x="2679" y="14133"/>
                </a:cubicBezTo>
                <a:cubicBezTo>
                  <a:pt x="2846" y="14038"/>
                  <a:pt x="3001" y="13907"/>
                  <a:pt x="3120" y="13752"/>
                </a:cubicBezTo>
                <a:cubicBezTo>
                  <a:pt x="3667" y="13139"/>
                  <a:pt x="4275" y="12833"/>
                  <a:pt x="4880" y="12833"/>
                </a:cubicBezTo>
                <a:cubicBezTo>
                  <a:pt x="5486" y="12833"/>
                  <a:pt x="6090" y="13139"/>
                  <a:pt x="6632" y="13752"/>
                </a:cubicBezTo>
                <a:cubicBezTo>
                  <a:pt x="6775" y="13907"/>
                  <a:pt x="6918" y="14038"/>
                  <a:pt x="7096" y="14133"/>
                </a:cubicBezTo>
                <a:cubicBezTo>
                  <a:pt x="7370" y="14276"/>
                  <a:pt x="7668" y="14371"/>
                  <a:pt x="7989" y="14371"/>
                </a:cubicBezTo>
                <a:cubicBezTo>
                  <a:pt x="8299" y="14371"/>
                  <a:pt x="8597" y="14288"/>
                  <a:pt x="8882" y="14133"/>
                </a:cubicBezTo>
                <a:cubicBezTo>
                  <a:pt x="9156" y="13979"/>
                  <a:pt x="9371" y="13752"/>
                  <a:pt x="9537" y="13478"/>
                </a:cubicBezTo>
                <a:cubicBezTo>
                  <a:pt x="9692" y="13205"/>
                  <a:pt x="9775" y="12907"/>
                  <a:pt x="9775" y="12585"/>
                </a:cubicBezTo>
                <a:cubicBezTo>
                  <a:pt x="9775" y="12383"/>
                  <a:pt x="9752" y="12193"/>
                  <a:pt x="9692" y="12002"/>
                </a:cubicBezTo>
                <a:cubicBezTo>
                  <a:pt x="9168" y="10442"/>
                  <a:pt x="9835" y="9276"/>
                  <a:pt x="11442" y="8954"/>
                </a:cubicBezTo>
                <a:cubicBezTo>
                  <a:pt x="11633" y="8918"/>
                  <a:pt x="11811" y="8847"/>
                  <a:pt x="11990" y="8740"/>
                </a:cubicBezTo>
                <a:cubicBezTo>
                  <a:pt x="12264" y="8597"/>
                  <a:pt x="12490" y="8371"/>
                  <a:pt x="12645" y="8085"/>
                </a:cubicBezTo>
                <a:cubicBezTo>
                  <a:pt x="12800" y="7823"/>
                  <a:pt x="12883" y="7525"/>
                  <a:pt x="12883" y="7192"/>
                </a:cubicBezTo>
                <a:cubicBezTo>
                  <a:pt x="12919" y="6882"/>
                  <a:pt x="12847" y="6573"/>
                  <a:pt x="12681" y="6287"/>
                </a:cubicBezTo>
                <a:cubicBezTo>
                  <a:pt x="12526" y="6013"/>
                  <a:pt x="12311" y="5799"/>
                  <a:pt x="12026" y="5632"/>
                </a:cubicBezTo>
                <a:cubicBezTo>
                  <a:pt x="11859" y="5537"/>
                  <a:pt x="11668" y="5466"/>
                  <a:pt x="11478" y="5418"/>
                </a:cubicBezTo>
                <a:cubicBezTo>
                  <a:pt x="9871" y="5096"/>
                  <a:pt x="9180" y="3930"/>
                  <a:pt x="9704" y="2370"/>
                </a:cubicBezTo>
                <a:cubicBezTo>
                  <a:pt x="9763" y="2191"/>
                  <a:pt x="9811" y="1989"/>
                  <a:pt x="9811" y="1787"/>
                </a:cubicBezTo>
                <a:cubicBezTo>
                  <a:pt x="9811" y="1477"/>
                  <a:pt x="9728" y="1179"/>
                  <a:pt x="9573" y="894"/>
                </a:cubicBezTo>
                <a:cubicBezTo>
                  <a:pt x="9418" y="632"/>
                  <a:pt x="9192" y="405"/>
                  <a:pt x="8918" y="239"/>
                </a:cubicBezTo>
                <a:cubicBezTo>
                  <a:pt x="8644" y="96"/>
                  <a:pt x="8347" y="1"/>
                  <a:pt x="80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yne"/>
              <a:buNone/>
              <a:defRPr sz="42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89" name="Google Shape;89;p16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ight 3">
  <p:cSld name="TITLE_1_1_1"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yne"/>
              <a:buNone/>
              <a:defRPr sz="42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/>
          <p:nvPr/>
        </p:nvSpPr>
        <p:spPr>
          <a:xfrm rot="3600057" flipH="1">
            <a:off x="5148804" y="712258"/>
            <a:ext cx="4620039" cy="2584997"/>
          </a:xfrm>
          <a:custGeom>
            <a:avLst/>
            <a:gdLst/>
            <a:ahLst/>
            <a:cxnLst/>
            <a:rect l="l" t="t" r="r" b="b"/>
            <a:pathLst>
              <a:path w="16003" h="8954" extrusionOk="0">
                <a:moveTo>
                  <a:pt x="8025" y="1"/>
                </a:moveTo>
                <a:cubicBezTo>
                  <a:pt x="7692" y="1"/>
                  <a:pt x="7394" y="84"/>
                  <a:pt x="7132" y="239"/>
                </a:cubicBezTo>
                <a:cubicBezTo>
                  <a:pt x="6954" y="346"/>
                  <a:pt x="6799" y="477"/>
                  <a:pt x="6668" y="620"/>
                </a:cubicBezTo>
                <a:cubicBezTo>
                  <a:pt x="6126" y="1239"/>
                  <a:pt x="5519" y="1548"/>
                  <a:pt x="4912" y="1548"/>
                </a:cubicBezTo>
                <a:cubicBezTo>
                  <a:pt x="4305" y="1548"/>
                  <a:pt x="3697" y="1239"/>
                  <a:pt x="3156" y="620"/>
                </a:cubicBezTo>
                <a:cubicBezTo>
                  <a:pt x="3025" y="477"/>
                  <a:pt x="2858" y="358"/>
                  <a:pt x="2691" y="251"/>
                </a:cubicBezTo>
                <a:cubicBezTo>
                  <a:pt x="2418" y="84"/>
                  <a:pt x="2120" y="12"/>
                  <a:pt x="1798" y="12"/>
                </a:cubicBezTo>
                <a:cubicBezTo>
                  <a:pt x="1477" y="12"/>
                  <a:pt x="1179" y="108"/>
                  <a:pt x="905" y="251"/>
                </a:cubicBezTo>
                <a:cubicBezTo>
                  <a:pt x="632" y="417"/>
                  <a:pt x="405" y="643"/>
                  <a:pt x="251" y="905"/>
                </a:cubicBezTo>
                <a:cubicBezTo>
                  <a:pt x="96" y="1191"/>
                  <a:pt x="12" y="1489"/>
                  <a:pt x="1" y="1786"/>
                </a:cubicBezTo>
                <a:cubicBezTo>
                  <a:pt x="1" y="2108"/>
                  <a:pt x="96" y="2406"/>
                  <a:pt x="239" y="2679"/>
                </a:cubicBezTo>
                <a:cubicBezTo>
                  <a:pt x="405" y="2953"/>
                  <a:pt x="632" y="3179"/>
                  <a:pt x="894" y="3334"/>
                </a:cubicBezTo>
                <a:cubicBezTo>
                  <a:pt x="1179" y="3489"/>
                  <a:pt x="1477" y="3572"/>
                  <a:pt x="1786" y="3572"/>
                </a:cubicBezTo>
                <a:cubicBezTo>
                  <a:pt x="2120" y="3572"/>
                  <a:pt x="2418" y="3477"/>
                  <a:pt x="2679" y="3334"/>
                </a:cubicBezTo>
                <a:cubicBezTo>
                  <a:pt x="2858" y="3239"/>
                  <a:pt x="3013" y="3108"/>
                  <a:pt x="3144" y="2953"/>
                </a:cubicBezTo>
                <a:cubicBezTo>
                  <a:pt x="3686" y="2340"/>
                  <a:pt x="4293" y="2033"/>
                  <a:pt x="4900" y="2033"/>
                </a:cubicBezTo>
                <a:cubicBezTo>
                  <a:pt x="5507" y="2033"/>
                  <a:pt x="6114" y="2340"/>
                  <a:pt x="6656" y="2953"/>
                </a:cubicBezTo>
                <a:cubicBezTo>
                  <a:pt x="6775" y="3108"/>
                  <a:pt x="6942" y="3239"/>
                  <a:pt x="7097" y="3334"/>
                </a:cubicBezTo>
                <a:cubicBezTo>
                  <a:pt x="7275" y="3430"/>
                  <a:pt x="7454" y="3513"/>
                  <a:pt x="7656" y="3537"/>
                </a:cubicBezTo>
                <a:cubicBezTo>
                  <a:pt x="9264" y="3870"/>
                  <a:pt x="9930" y="5025"/>
                  <a:pt x="9406" y="6585"/>
                </a:cubicBezTo>
                <a:cubicBezTo>
                  <a:pt x="9347" y="6787"/>
                  <a:pt x="9323" y="6978"/>
                  <a:pt x="9323" y="7168"/>
                </a:cubicBezTo>
                <a:cubicBezTo>
                  <a:pt x="9323" y="7501"/>
                  <a:pt x="9406" y="7799"/>
                  <a:pt x="9561" y="8061"/>
                </a:cubicBezTo>
                <a:cubicBezTo>
                  <a:pt x="9716" y="8347"/>
                  <a:pt x="9942" y="8573"/>
                  <a:pt x="10216" y="8716"/>
                </a:cubicBezTo>
                <a:cubicBezTo>
                  <a:pt x="10490" y="8883"/>
                  <a:pt x="10788" y="8954"/>
                  <a:pt x="11109" y="8954"/>
                </a:cubicBezTo>
                <a:cubicBezTo>
                  <a:pt x="11431" y="8954"/>
                  <a:pt x="11728" y="8871"/>
                  <a:pt x="12002" y="8716"/>
                </a:cubicBezTo>
                <a:cubicBezTo>
                  <a:pt x="12276" y="8549"/>
                  <a:pt x="12502" y="8335"/>
                  <a:pt x="12657" y="8061"/>
                </a:cubicBezTo>
                <a:cubicBezTo>
                  <a:pt x="12812" y="7775"/>
                  <a:pt x="12895" y="7478"/>
                  <a:pt x="12895" y="7168"/>
                </a:cubicBezTo>
                <a:cubicBezTo>
                  <a:pt x="12895" y="6966"/>
                  <a:pt x="12859" y="6763"/>
                  <a:pt x="12800" y="6585"/>
                </a:cubicBezTo>
                <a:cubicBezTo>
                  <a:pt x="12276" y="5025"/>
                  <a:pt x="12931" y="3870"/>
                  <a:pt x="14562" y="3537"/>
                </a:cubicBezTo>
                <a:cubicBezTo>
                  <a:pt x="14752" y="3489"/>
                  <a:pt x="14943" y="3441"/>
                  <a:pt x="15110" y="3334"/>
                </a:cubicBezTo>
                <a:cubicBezTo>
                  <a:pt x="15395" y="3168"/>
                  <a:pt x="15610" y="2941"/>
                  <a:pt x="15764" y="2679"/>
                </a:cubicBezTo>
                <a:cubicBezTo>
                  <a:pt x="15931" y="2394"/>
                  <a:pt x="16003" y="2096"/>
                  <a:pt x="16003" y="1786"/>
                </a:cubicBezTo>
                <a:cubicBezTo>
                  <a:pt x="16003" y="1453"/>
                  <a:pt x="15907" y="1155"/>
                  <a:pt x="15764" y="893"/>
                </a:cubicBezTo>
                <a:cubicBezTo>
                  <a:pt x="15598" y="608"/>
                  <a:pt x="15372" y="382"/>
                  <a:pt x="15110" y="239"/>
                </a:cubicBezTo>
                <a:cubicBezTo>
                  <a:pt x="14824" y="72"/>
                  <a:pt x="14526" y="1"/>
                  <a:pt x="14217" y="1"/>
                </a:cubicBezTo>
                <a:cubicBezTo>
                  <a:pt x="13883" y="1"/>
                  <a:pt x="13586" y="84"/>
                  <a:pt x="13324" y="239"/>
                </a:cubicBezTo>
                <a:cubicBezTo>
                  <a:pt x="13038" y="405"/>
                  <a:pt x="12812" y="620"/>
                  <a:pt x="12669" y="893"/>
                </a:cubicBezTo>
                <a:cubicBezTo>
                  <a:pt x="12502" y="1167"/>
                  <a:pt x="12431" y="1465"/>
                  <a:pt x="12431" y="1786"/>
                </a:cubicBezTo>
                <a:cubicBezTo>
                  <a:pt x="12431" y="1989"/>
                  <a:pt x="12478" y="2203"/>
                  <a:pt x="12538" y="2382"/>
                </a:cubicBezTo>
                <a:cubicBezTo>
                  <a:pt x="12895" y="3418"/>
                  <a:pt x="12693" y="4287"/>
                  <a:pt x="12062" y="4834"/>
                </a:cubicBezTo>
                <a:cubicBezTo>
                  <a:pt x="11794" y="5067"/>
                  <a:pt x="11460" y="5183"/>
                  <a:pt x="11127" y="5183"/>
                </a:cubicBezTo>
                <a:cubicBezTo>
                  <a:pt x="10794" y="5183"/>
                  <a:pt x="10460" y="5067"/>
                  <a:pt x="10192" y="4834"/>
                </a:cubicBezTo>
                <a:cubicBezTo>
                  <a:pt x="9561" y="4263"/>
                  <a:pt x="9383" y="3406"/>
                  <a:pt x="9716" y="2358"/>
                </a:cubicBezTo>
                <a:cubicBezTo>
                  <a:pt x="9776" y="2167"/>
                  <a:pt x="9811" y="1977"/>
                  <a:pt x="9811" y="1786"/>
                </a:cubicBezTo>
                <a:cubicBezTo>
                  <a:pt x="9811" y="1453"/>
                  <a:pt x="9716" y="1155"/>
                  <a:pt x="9573" y="893"/>
                </a:cubicBezTo>
                <a:cubicBezTo>
                  <a:pt x="9406" y="608"/>
                  <a:pt x="9180" y="382"/>
                  <a:pt x="8918" y="239"/>
                </a:cubicBezTo>
                <a:cubicBezTo>
                  <a:pt x="8633" y="72"/>
                  <a:pt x="8335" y="1"/>
                  <a:pt x="80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10799881">
            <a:off x="-430948" y="-468384"/>
            <a:ext cx="3716211" cy="2591926"/>
          </a:xfrm>
          <a:custGeom>
            <a:avLst/>
            <a:gdLst/>
            <a:ahLst/>
            <a:cxnLst/>
            <a:rect l="l" t="t" r="r" b="b"/>
            <a:pathLst>
              <a:path w="12872" h="8978" extrusionOk="0">
                <a:moveTo>
                  <a:pt x="7989" y="0"/>
                </a:moveTo>
                <a:cubicBezTo>
                  <a:pt x="7680" y="0"/>
                  <a:pt x="7382" y="72"/>
                  <a:pt x="7097" y="239"/>
                </a:cubicBezTo>
                <a:cubicBezTo>
                  <a:pt x="6942" y="334"/>
                  <a:pt x="6775" y="465"/>
                  <a:pt x="6656" y="608"/>
                </a:cubicBezTo>
                <a:cubicBezTo>
                  <a:pt x="6112" y="1230"/>
                  <a:pt x="5501" y="1539"/>
                  <a:pt x="4891" y="1539"/>
                </a:cubicBezTo>
                <a:cubicBezTo>
                  <a:pt x="4287" y="1539"/>
                  <a:pt x="3683" y="1236"/>
                  <a:pt x="3144" y="631"/>
                </a:cubicBezTo>
                <a:cubicBezTo>
                  <a:pt x="3013" y="477"/>
                  <a:pt x="2858" y="346"/>
                  <a:pt x="2679" y="250"/>
                </a:cubicBezTo>
                <a:cubicBezTo>
                  <a:pt x="2417" y="108"/>
                  <a:pt x="2120" y="12"/>
                  <a:pt x="1786" y="12"/>
                </a:cubicBezTo>
                <a:cubicBezTo>
                  <a:pt x="1477" y="12"/>
                  <a:pt x="1179" y="96"/>
                  <a:pt x="893" y="250"/>
                </a:cubicBezTo>
                <a:cubicBezTo>
                  <a:pt x="631" y="405"/>
                  <a:pt x="405" y="631"/>
                  <a:pt x="239" y="905"/>
                </a:cubicBezTo>
                <a:cubicBezTo>
                  <a:pt x="96" y="1179"/>
                  <a:pt x="0" y="1477"/>
                  <a:pt x="0" y="1798"/>
                </a:cubicBezTo>
                <a:cubicBezTo>
                  <a:pt x="0" y="2120"/>
                  <a:pt x="72" y="2417"/>
                  <a:pt x="239" y="2691"/>
                </a:cubicBezTo>
                <a:cubicBezTo>
                  <a:pt x="393" y="2965"/>
                  <a:pt x="608" y="3191"/>
                  <a:pt x="893" y="3346"/>
                </a:cubicBezTo>
                <a:cubicBezTo>
                  <a:pt x="1167" y="3501"/>
                  <a:pt x="1465" y="3584"/>
                  <a:pt x="1786" y="3584"/>
                </a:cubicBezTo>
                <a:cubicBezTo>
                  <a:pt x="2096" y="3584"/>
                  <a:pt x="2394" y="3513"/>
                  <a:pt x="2679" y="3346"/>
                </a:cubicBezTo>
                <a:cubicBezTo>
                  <a:pt x="2846" y="3251"/>
                  <a:pt x="3013" y="3132"/>
                  <a:pt x="3144" y="2977"/>
                </a:cubicBezTo>
                <a:cubicBezTo>
                  <a:pt x="3688" y="2361"/>
                  <a:pt x="4300" y="2053"/>
                  <a:pt x="4913" y="2053"/>
                </a:cubicBezTo>
                <a:cubicBezTo>
                  <a:pt x="5118" y="2053"/>
                  <a:pt x="5322" y="2087"/>
                  <a:pt x="5525" y="2155"/>
                </a:cubicBezTo>
                <a:cubicBezTo>
                  <a:pt x="6192" y="2394"/>
                  <a:pt x="6596" y="3072"/>
                  <a:pt x="6465" y="3787"/>
                </a:cubicBezTo>
                <a:cubicBezTo>
                  <a:pt x="6299" y="4620"/>
                  <a:pt x="5644" y="5215"/>
                  <a:pt x="4572" y="5430"/>
                </a:cubicBezTo>
                <a:cubicBezTo>
                  <a:pt x="4382" y="5465"/>
                  <a:pt x="4179" y="5537"/>
                  <a:pt x="4001" y="5644"/>
                </a:cubicBezTo>
                <a:cubicBezTo>
                  <a:pt x="3739" y="5787"/>
                  <a:pt x="3513" y="6013"/>
                  <a:pt x="3346" y="6299"/>
                </a:cubicBezTo>
                <a:cubicBezTo>
                  <a:pt x="3203" y="6561"/>
                  <a:pt x="3108" y="6858"/>
                  <a:pt x="3108" y="7192"/>
                </a:cubicBezTo>
                <a:cubicBezTo>
                  <a:pt x="3108" y="7501"/>
                  <a:pt x="3191" y="7799"/>
                  <a:pt x="3346" y="8085"/>
                </a:cubicBezTo>
                <a:cubicBezTo>
                  <a:pt x="3501" y="8347"/>
                  <a:pt x="3727" y="8573"/>
                  <a:pt x="4001" y="8740"/>
                </a:cubicBezTo>
                <a:cubicBezTo>
                  <a:pt x="4275" y="8882"/>
                  <a:pt x="4572" y="8978"/>
                  <a:pt x="4894" y="8978"/>
                </a:cubicBezTo>
                <a:cubicBezTo>
                  <a:pt x="5215" y="8978"/>
                  <a:pt x="5513" y="8906"/>
                  <a:pt x="5787" y="8740"/>
                </a:cubicBezTo>
                <a:cubicBezTo>
                  <a:pt x="6061" y="8585"/>
                  <a:pt x="6287" y="8370"/>
                  <a:pt x="6442" y="8085"/>
                </a:cubicBezTo>
                <a:cubicBezTo>
                  <a:pt x="6596" y="7811"/>
                  <a:pt x="6680" y="7513"/>
                  <a:pt x="6680" y="7192"/>
                </a:cubicBezTo>
                <a:cubicBezTo>
                  <a:pt x="6680" y="7001"/>
                  <a:pt x="6656" y="6799"/>
                  <a:pt x="6596" y="6608"/>
                </a:cubicBezTo>
                <a:cubicBezTo>
                  <a:pt x="6239" y="5573"/>
                  <a:pt x="6430" y="4691"/>
                  <a:pt x="7073" y="4144"/>
                </a:cubicBezTo>
                <a:cubicBezTo>
                  <a:pt x="7341" y="3912"/>
                  <a:pt x="7671" y="3796"/>
                  <a:pt x="8001" y="3796"/>
                </a:cubicBezTo>
                <a:cubicBezTo>
                  <a:pt x="8332" y="3796"/>
                  <a:pt x="8662" y="3912"/>
                  <a:pt x="8930" y="4144"/>
                </a:cubicBezTo>
                <a:cubicBezTo>
                  <a:pt x="9573" y="4691"/>
                  <a:pt x="9764" y="5549"/>
                  <a:pt x="9406" y="6596"/>
                </a:cubicBezTo>
                <a:cubicBezTo>
                  <a:pt x="9347" y="6775"/>
                  <a:pt x="9299" y="6977"/>
                  <a:pt x="9299" y="7192"/>
                </a:cubicBezTo>
                <a:cubicBezTo>
                  <a:pt x="9299" y="7501"/>
                  <a:pt x="9383" y="7799"/>
                  <a:pt x="9537" y="8085"/>
                </a:cubicBezTo>
                <a:cubicBezTo>
                  <a:pt x="9692" y="8347"/>
                  <a:pt x="9918" y="8573"/>
                  <a:pt x="10192" y="8740"/>
                </a:cubicBezTo>
                <a:cubicBezTo>
                  <a:pt x="10466" y="8882"/>
                  <a:pt x="10764" y="8978"/>
                  <a:pt x="11085" y="8978"/>
                </a:cubicBezTo>
                <a:cubicBezTo>
                  <a:pt x="11407" y="8978"/>
                  <a:pt x="11704" y="8906"/>
                  <a:pt x="11978" y="8740"/>
                </a:cubicBezTo>
                <a:cubicBezTo>
                  <a:pt x="12252" y="8585"/>
                  <a:pt x="12478" y="8370"/>
                  <a:pt x="12633" y="8085"/>
                </a:cubicBezTo>
                <a:cubicBezTo>
                  <a:pt x="12788" y="7811"/>
                  <a:pt x="12871" y="7513"/>
                  <a:pt x="12871" y="7192"/>
                </a:cubicBezTo>
                <a:cubicBezTo>
                  <a:pt x="12871" y="6882"/>
                  <a:pt x="12800" y="6561"/>
                  <a:pt x="12633" y="6287"/>
                </a:cubicBezTo>
                <a:cubicBezTo>
                  <a:pt x="12490" y="6013"/>
                  <a:pt x="12264" y="5787"/>
                  <a:pt x="11978" y="5632"/>
                </a:cubicBezTo>
                <a:cubicBezTo>
                  <a:pt x="11823" y="5525"/>
                  <a:pt x="11621" y="5465"/>
                  <a:pt x="11430" y="5418"/>
                </a:cubicBezTo>
                <a:cubicBezTo>
                  <a:pt x="9823" y="5096"/>
                  <a:pt x="9156" y="3929"/>
                  <a:pt x="9680" y="2382"/>
                </a:cubicBezTo>
                <a:cubicBezTo>
                  <a:pt x="9740" y="2203"/>
                  <a:pt x="9775" y="2001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94" y="631"/>
                  <a:pt x="9168" y="405"/>
                  <a:pt x="8882" y="239"/>
                </a:cubicBezTo>
                <a:cubicBezTo>
                  <a:pt x="8621" y="96"/>
                  <a:pt x="8323" y="0"/>
                  <a:pt x="79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04" name="Google Shape;104;p17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dark 1">
  <p:cSld name="TITLE_1_1_1_1">
    <p:bg>
      <p:bgPr>
        <a:solidFill>
          <a:schemeClr val="accen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rot="-1200026">
            <a:off x="-975131" y="2515136"/>
            <a:ext cx="14712436" cy="5364034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yne"/>
              <a:buNone/>
              <a:defRPr sz="4200" b="1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 rot="-1200026">
            <a:off x="-7605581" y="-2838164"/>
            <a:ext cx="14712436" cy="5364034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19" name="Google Shape;119;p18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dark 2">
  <p:cSld name="TITLE_1_1_1_1_1">
    <p:bg>
      <p:bgPr>
        <a:solidFill>
          <a:schemeClr val="accen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1200001">
            <a:off x="4050004" y="5693589"/>
            <a:ext cx="14712449" cy="536403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 rot="-1200026">
            <a:off x="-4719056" y="-2743168"/>
            <a:ext cx="14712436" cy="5364034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yne"/>
              <a:buNone/>
              <a:defRPr sz="4200" b="1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34" name="Google Shape;134;p19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dark 3">
  <p:cSld name="TITLE_1_1_1_1_1_1">
    <p:bg>
      <p:bgPr>
        <a:solidFill>
          <a:schemeClr val="accen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rot="1200001">
            <a:off x="4089229" y="5053039"/>
            <a:ext cx="14712449" cy="536403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7200001">
            <a:off x="-7210729" y="-94078"/>
            <a:ext cx="14712442" cy="5364036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yne"/>
              <a:buNone/>
              <a:defRPr sz="4200" b="1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922717" y="3457429"/>
            <a:ext cx="4206300" cy="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-93900" y="-130000"/>
            <a:ext cx="361200" cy="234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50" name="Google Shape;150;p20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3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wo cols bright" type="tx">
  <p:cSld name="TITLE_AND_BODY"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493776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64" name="Google Shape;164;p21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311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wo cols bright deco">
  <p:cSld name="TITLE_AND_BODY_3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493776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81" name="Google Shape;181;p22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311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wo cols dark deco">
  <p:cSld name="TITLE_AND_BODY_3_1">
    <p:bg>
      <p:bgPr>
        <a:solidFill>
          <a:schemeClr val="accent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3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493776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23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198" name="Google Shape;198;p23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311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hree cols bright">
  <p:cSld name="TITLE_AND_BODY_2"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2"/>
          </p:nvPr>
        </p:nvSpPr>
        <p:spPr>
          <a:xfrm>
            <a:off x="621781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4"/>
          </p:nvPr>
        </p:nvSpPr>
        <p:spPr>
          <a:xfrm>
            <a:off x="3291775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212" name="Google Shape;212;p24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13" name="Google Shape;213;p24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3917">
          <p15:clr>
            <a:srgbClr val="E46962"/>
          </p15:clr>
        </p15:guide>
        <p15:guide id="4" pos="3571">
          <p15:clr>
            <a:srgbClr val="E46962"/>
          </p15:clr>
        </p15:guide>
        <p15:guide id="5" pos="172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hree cols bright deco">
  <p:cSld name="TITLE_AND_BODY_2_1"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2"/>
          </p:nvPr>
        </p:nvSpPr>
        <p:spPr>
          <a:xfrm>
            <a:off x="621781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4"/>
          </p:nvPr>
        </p:nvSpPr>
        <p:spPr>
          <a:xfrm>
            <a:off x="3291775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230" name="Google Shape;230;p25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31" name="Google Shape;231;p25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28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2074">
          <p15:clr>
            <a:srgbClr val="E46962"/>
          </p15:clr>
        </p15:guide>
        <p15:guide id="4" pos="3571">
          <p15:clr>
            <a:srgbClr val="E46962"/>
          </p15:clr>
        </p15:guide>
        <p15:guide id="5" pos="3917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hree cols dark deco">
  <p:cSld name="TITLE_AND_BODY_2_1_1"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body" idx="2"/>
          </p:nvPr>
        </p:nvSpPr>
        <p:spPr>
          <a:xfrm>
            <a:off x="6217810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4"/>
          </p:nvPr>
        </p:nvSpPr>
        <p:spPr>
          <a:xfrm>
            <a:off x="3291775" y="1188725"/>
            <a:ext cx="23775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49" name="Google Shape;249;p26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28">
          <p15:clr>
            <a:srgbClr val="E46962"/>
          </p15:clr>
        </p15:guide>
        <p15:guide id="2" orient="horz" pos="749">
          <p15:clr>
            <a:srgbClr val="E46962"/>
          </p15:clr>
        </p15:guide>
        <p15:guide id="3" pos="2074">
          <p15:clr>
            <a:srgbClr val="E46962"/>
          </p15:clr>
        </p15:guide>
        <p15:guide id="4" pos="3571">
          <p15:clr>
            <a:srgbClr val="E46962"/>
          </p15:clr>
        </p15:guide>
        <p15:guide id="5" pos="3917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one col bright">
  <p:cSld name="TITLE_AND_BODY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8046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62" name="Google Shape;262;p27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one col bright 1">
  <p:cSld name="TITLE_AND_BODY_1_3">
    <p:bg>
      <p:bgPr>
        <a:solidFill>
          <a:schemeClr val="dk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8046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75" name="Google Shape;275;p28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one col bright deco">
  <p:cSld name="TITLE_AND_BODY_1_2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9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8046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0" name="Google Shape;290;p29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291" name="Google Shape;291;p29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one col dark deco">
  <p:cSld name="TITLE_AND_BODY_1_2_1">
    <p:bg>
      <p:bgPr>
        <a:solidFill>
          <a:schemeClr val="accent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0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8046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30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07" name="Google Shape;307;p30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half bright-dark">
  <p:cSld name="TITLE_AND_BODY_1_1">
    <p:bg>
      <p:bgPr>
        <a:solidFill>
          <a:schemeClr val="accent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/>
          <p:nvPr/>
        </p:nvSpPr>
        <p:spPr>
          <a:xfrm>
            <a:off x="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3"/>
          </p:nvPr>
        </p:nvSpPr>
        <p:spPr>
          <a:xfrm>
            <a:off x="49339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22" name="Google Shape;322;p31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half bright-dark deco">
  <p:cSld name="TITLE_AND_BODY_1_1_5">
    <p:bg>
      <p:bgPr>
        <a:solidFill>
          <a:schemeClr val="accent2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2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body" idx="3"/>
          </p:nvPr>
        </p:nvSpPr>
        <p:spPr>
          <a:xfrm>
            <a:off x="49339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39" name="Google Shape;339;p32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40" name="Google Shape;340;p32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hird bright-dark">
  <p:cSld name="TITLE_AND_BODY_1_1_4">
    <p:bg>
      <p:bgPr>
        <a:solidFill>
          <a:schemeClr val="accent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/>
          <p:nvPr/>
        </p:nvSpPr>
        <p:spPr>
          <a:xfrm>
            <a:off x="0" y="75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24048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24048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body" idx="3"/>
          </p:nvPr>
        </p:nvSpPr>
        <p:spPr>
          <a:xfrm>
            <a:off x="3410700" y="1188725"/>
            <a:ext cx="51810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55" name="Google Shape;355;p33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2148">
          <p15:clr>
            <a:srgbClr val="E46962"/>
          </p15:clr>
        </p15:guide>
        <p15:guide id="4" pos="1745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lit third bright-darkl deco">
  <p:cSld name="TITLE_AND_BODY_1_1_4_1">
    <p:bg>
      <p:bgPr>
        <a:solidFill>
          <a:schemeClr val="accent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4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0" y="75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24048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4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24048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3"/>
          </p:nvPr>
        </p:nvSpPr>
        <p:spPr>
          <a:xfrm>
            <a:off x="3410700" y="1188725"/>
            <a:ext cx="51810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34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72" name="Google Shape;372;p34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2148">
          <p15:clr>
            <a:srgbClr val="E46962"/>
          </p15:clr>
        </p15:guide>
        <p15:guide id="4" pos="1745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plit">
  <p:cSld name="TITLE_AND_BODY_1_1_3">
    <p:bg>
      <p:bgPr>
        <a:solidFill>
          <a:schemeClr val="accent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/>
          <p:nvPr/>
        </p:nvSpPr>
        <p:spPr>
          <a:xfrm>
            <a:off x="200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body" idx="2"/>
          </p:nvPr>
        </p:nvSpPr>
        <p:spPr>
          <a:xfrm>
            <a:off x="5029200" y="1386175"/>
            <a:ext cx="3657600" cy="237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●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9pPr>
          </a:lstStyle>
          <a:p>
            <a:endParaRPr/>
          </a:p>
        </p:txBody>
      </p:sp>
      <p:sp>
        <p:nvSpPr>
          <p:cNvPr id="384" name="Google Shape;384;p35"/>
          <p:cNvSpPr/>
          <p:nvPr/>
        </p:nvSpPr>
        <p:spPr>
          <a:xfrm rot="-7200112">
            <a:off x="8367615" y="4146756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5"/>
          <p:cNvSpPr/>
          <p:nvPr/>
        </p:nvSpPr>
        <p:spPr>
          <a:xfrm rot="-7200112">
            <a:off x="8057965" y="4146756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5"/>
          <p:cNvSpPr/>
          <p:nvPr/>
        </p:nvSpPr>
        <p:spPr>
          <a:xfrm rot="3599888">
            <a:off x="4712518" y="563873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 rot="3599888">
            <a:off x="5022168" y="563873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>
            <a:spLocks noGrp="1"/>
          </p:cNvSpPr>
          <p:nvPr>
            <p:ph type="pic" idx="3"/>
          </p:nvPr>
        </p:nvSpPr>
        <p:spPr>
          <a:xfrm>
            <a:off x="7958526" y="363351"/>
            <a:ext cx="825300" cy="825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ldNum" idx="4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392" name="Google Shape;392;p35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olid">
  <p:cSld name="TITLE_AND_BODY_1_1_2">
    <p:bg>
      <p:bgPr>
        <a:solidFill>
          <a:schemeClr val="accent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>
            <a:spLocks noGrp="1"/>
          </p:cNvSpPr>
          <p:nvPr>
            <p:ph type="body" idx="1"/>
          </p:nvPr>
        </p:nvSpPr>
        <p:spPr>
          <a:xfrm>
            <a:off x="1828800" y="366725"/>
            <a:ext cx="5486400" cy="441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●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ublic Sans SemiBold"/>
              <a:buChar char="﹣"/>
              <a:defRPr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9pPr>
          </a:lstStyle>
          <a:p>
            <a:endParaRPr/>
          </a:p>
        </p:txBody>
      </p:sp>
      <p:sp>
        <p:nvSpPr>
          <p:cNvPr id="401" name="Google Shape;401;p36"/>
          <p:cNvSpPr/>
          <p:nvPr/>
        </p:nvSpPr>
        <p:spPr>
          <a:xfrm rot="-7200112">
            <a:off x="8367615" y="4146756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"/>
          <p:cNvSpPr/>
          <p:nvPr/>
        </p:nvSpPr>
        <p:spPr>
          <a:xfrm rot="-7200112">
            <a:off x="8057965" y="4146756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"/>
          <p:cNvSpPr/>
          <p:nvPr/>
        </p:nvSpPr>
        <p:spPr>
          <a:xfrm rot="3599888">
            <a:off x="144457" y="563873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 rot="3599888">
            <a:off x="454107" y="563873"/>
            <a:ext cx="619895" cy="430842"/>
          </a:xfrm>
          <a:custGeom>
            <a:avLst/>
            <a:gdLst/>
            <a:ahLst/>
            <a:cxnLst/>
            <a:rect l="l" t="t" r="r" b="b"/>
            <a:pathLst>
              <a:path w="12883" h="8954" extrusionOk="0">
                <a:moveTo>
                  <a:pt x="7990" y="0"/>
                </a:moveTo>
                <a:cubicBezTo>
                  <a:pt x="7680" y="0"/>
                  <a:pt x="7382" y="72"/>
                  <a:pt x="7097" y="238"/>
                </a:cubicBezTo>
                <a:cubicBezTo>
                  <a:pt x="6930" y="322"/>
                  <a:pt x="6787" y="465"/>
                  <a:pt x="6644" y="607"/>
                </a:cubicBezTo>
                <a:cubicBezTo>
                  <a:pt x="6101" y="1228"/>
                  <a:pt x="5495" y="1538"/>
                  <a:pt x="4887" y="1538"/>
                </a:cubicBezTo>
                <a:cubicBezTo>
                  <a:pt x="4281" y="1538"/>
                  <a:pt x="3672" y="1231"/>
                  <a:pt x="3120" y="619"/>
                </a:cubicBezTo>
                <a:cubicBezTo>
                  <a:pt x="2989" y="476"/>
                  <a:pt x="2834" y="357"/>
                  <a:pt x="2656" y="250"/>
                </a:cubicBezTo>
                <a:cubicBezTo>
                  <a:pt x="2394" y="107"/>
                  <a:pt x="2096" y="12"/>
                  <a:pt x="1763" y="12"/>
                </a:cubicBezTo>
                <a:cubicBezTo>
                  <a:pt x="1453" y="12"/>
                  <a:pt x="1155" y="84"/>
                  <a:pt x="870" y="250"/>
                </a:cubicBezTo>
                <a:cubicBezTo>
                  <a:pt x="631" y="369"/>
                  <a:pt x="393" y="596"/>
                  <a:pt x="239" y="881"/>
                </a:cubicBezTo>
                <a:cubicBezTo>
                  <a:pt x="84" y="1143"/>
                  <a:pt x="0" y="1441"/>
                  <a:pt x="0" y="1774"/>
                </a:cubicBezTo>
                <a:cubicBezTo>
                  <a:pt x="0" y="2084"/>
                  <a:pt x="72" y="2381"/>
                  <a:pt x="239" y="2667"/>
                </a:cubicBezTo>
                <a:cubicBezTo>
                  <a:pt x="381" y="2929"/>
                  <a:pt x="608" y="3155"/>
                  <a:pt x="893" y="3310"/>
                </a:cubicBezTo>
                <a:cubicBezTo>
                  <a:pt x="1155" y="3465"/>
                  <a:pt x="1453" y="3560"/>
                  <a:pt x="1786" y="3560"/>
                </a:cubicBezTo>
                <a:cubicBezTo>
                  <a:pt x="2096" y="3560"/>
                  <a:pt x="2394" y="3477"/>
                  <a:pt x="2679" y="3310"/>
                </a:cubicBezTo>
                <a:cubicBezTo>
                  <a:pt x="2834" y="3215"/>
                  <a:pt x="3001" y="3096"/>
                  <a:pt x="3132" y="2941"/>
                </a:cubicBezTo>
                <a:cubicBezTo>
                  <a:pt x="3679" y="2322"/>
                  <a:pt x="4287" y="2012"/>
                  <a:pt x="4892" y="2012"/>
                </a:cubicBezTo>
                <a:cubicBezTo>
                  <a:pt x="5498" y="2012"/>
                  <a:pt x="6102" y="2322"/>
                  <a:pt x="6644" y="2941"/>
                </a:cubicBezTo>
                <a:cubicBezTo>
                  <a:pt x="6787" y="3096"/>
                  <a:pt x="6930" y="3227"/>
                  <a:pt x="7108" y="3334"/>
                </a:cubicBezTo>
                <a:cubicBezTo>
                  <a:pt x="7275" y="3441"/>
                  <a:pt x="7466" y="3501"/>
                  <a:pt x="7656" y="3536"/>
                </a:cubicBezTo>
                <a:cubicBezTo>
                  <a:pt x="9264" y="3870"/>
                  <a:pt x="9942" y="5025"/>
                  <a:pt x="9418" y="6572"/>
                </a:cubicBezTo>
                <a:cubicBezTo>
                  <a:pt x="9359" y="6751"/>
                  <a:pt x="9311" y="6965"/>
                  <a:pt x="9311" y="7168"/>
                </a:cubicBezTo>
                <a:cubicBezTo>
                  <a:pt x="9311" y="7477"/>
                  <a:pt x="9383" y="7775"/>
                  <a:pt x="9549" y="8061"/>
                </a:cubicBezTo>
                <a:cubicBezTo>
                  <a:pt x="9704" y="8335"/>
                  <a:pt x="9918" y="8549"/>
                  <a:pt x="10204" y="8716"/>
                </a:cubicBezTo>
                <a:cubicBezTo>
                  <a:pt x="10478" y="8870"/>
                  <a:pt x="10776" y="8954"/>
                  <a:pt x="11097" y="8954"/>
                </a:cubicBezTo>
                <a:cubicBezTo>
                  <a:pt x="11407" y="8954"/>
                  <a:pt x="11704" y="8882"/>
                  <a:pt x="11990" y="8716"/>
                </a:cubicBezTo>
                <a:cubicBezTo>
                  <a:pt x="12264" y="8573"/>
                  <a:pt x="12478" y="8347"/>
                  <a:pt x="12645" y="8061"/>
                </a:cubicBezTo>
                <a:cubicBezTo>
                  <a:pt x="12800" y="7799"/>
                  <a:pt x="12883" y="7501"/>
                  <a:pt x="12883" y="7168"/>
                </a:cubicBezTo>
                <a:cubicBezTo>
                  <a:pt x="12883" y="6858"/>
                  <a:pt x="12812" y="6561"/>
                  <a:pt x="12645" y="6275"/>
                </a:cubicBezTo>
                <a:cubicBezTo>
                  <a:pt x="12502" y="6013"/>
                  <a:pt x="12276" y="5787"/>
                  <a:pt x="11990" y="5620"/>
                </a:cubicBezTo>
                <a:cubicBezTo>
                  <a:pt x="11823" y="5525"/>
                  <a:pt x="11633" y="5453"/>
                  <a:pt x="11442" y="5418"/>
                </a:cubicBezTo>
                <a:cubicBezTo>
                  <a:pt x="9835" y="5084"/>
                  <a:pt x="9144" y="3929"/>
                  <a:pt x="9668" y="2370"/>
                </a:cubicBezTo>
                <a:cubicBezTo>
                  <a:pt x="9728" y="2191"/>
                  <a:pt x="9775" y="1977"/>
                  <a:pt x="9775" y="1786"/>
                </a:cubicBezTo>
                <a:cubicBezTo>
                  <a:pt x="9775" y="1477"/>
                  <a:pt x="9704" y="1179"/>
                  <a:pt x="9537" y="893"/>
                </a:cubicBezTo>
                <a:cubicBezTo>
                  <a:pt x="9383" y="619"/>
                  <a:pt x="9168" y="405"/>
                  <a:pt x="8883" y="238"/>
                </a:cubicBezTo>
                <a:cubicBezTo>
                  <a:pt x="8609" y="84"/>
                  <a:pt x="8311" y="0"/>
                  <a:pt x="79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>
            <a:spLocks noGrp="1"/>
          </p:cNvSpPr>
          <p:nvPr>
            <p:ph type="pic" idx="2"/>
          </p:nvPr>
        </p:nvSpPr>
        <p:spPr>
          <a:xfrm>
            <a:off x="7958526" y="363351"/>
            <a:ext cx="825300" cy="825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ldNum" idx="3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409" name="Google Shape;409;p36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1152">
          <p15:clr>
            <a:srgbClr val="E46962"/>
          </p15:clr>
        </p15:guide>
        <p15:guide id="4" pos="460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half dark-bright">
  <p:cSld name="TITLE_AND_BODY_1_1_1">
    <p:bg>
      <p:bgPr>
        <a:solidFill>
          <a:schemeClr val="accent2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body" idx="3"/>
          </p:nvPr>
        </p:nvSpPr>
        <p:spPr>
          <a:xfrm>
            <a:off x="49339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423" name="Google Shape;423;p37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424" name="Google Shape;424;p37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2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half dark-bright deco">
  <p:cSld name="TITLE_AND_BODY_1_1_1_2">
    <p:bg>
      <p:bgPr>
        <a:solidFill>
          <a:schemeClr val="accent2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8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38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39" name="Google Shape;439;p38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 txBox="1">
            <a:spLocks noGrp="1"/>
          </p:cNvSpPr>
          <p:nvPr>
            <p:ph type="body" idx="3"/>
          </p:nvPr>
        </p:nvSpPr>
        <p:spPr>
          <a:xfrm>
            <a:off x="4933950" y="1188725"/>
            <a:ext cx="3657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441" name="Google Shape;441;p38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442" name="Google Shape;442;p38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2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hird dark-bright">
  <p:cSld name="TITLE_AND_BODY_1_1_1_1">
    <p:bg>
      <p:bgPr>
        <a:solidFill>
          <a:schemeClr val="accent2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/>
          <p:nvPr/>
        </p:nvSpPr>
        <p:spPr>
          <a:xfrm>
            <a:off x="6099000" y="75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5184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39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5184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39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39"/>
          <p:cNvSpPr txBox="1">
            <a:spLocks noGrp="1"/>
          </p:cNvSpPr>
          <p:nvPr>
            <p:ph type="body" idx="3"/>
          </p:nvPr>
        </p:nvSpPr>
        <p:spPr>
          <a:xfrm>
            <a:off x="6461100" y="1188725"/>
            <a:ext cx="23172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456" name="Google Shape;456;p39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457" name="Google Shape;457;p39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4070">
          <p15:clr>
            <a:srgbClr val="E46962"/>
          </p15:clr>
        </p15:guide>
        <p15:guide id="4" pos="3496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hird dark-bright deco">
  <p:cSld name="TITLE_AND_BODY_1_1_1_1_1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6099000" y="75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5184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0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51846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40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70" name="Google Shape;470;p40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0"/>
          <p:cNvSpPr txBox="1">
            <a:spLocks noGrp="1"/>
          </p:cNvSpPr>
          <p:nvPr>
            <p:ph type="body" idx="3"/>
          </p:nvPr>
        </p:nvSpPr>
        <p:spPr>
          <a:xfrm>
            <a:off x="6461100" y="1188725"/>
            <a:ext cx="2317200" cy="34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473" name="Google Shape;473;p40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4070">
          <p15:clr>
            <a:srgbClr val="E46962"/>
          </p15:clr>
        </p15:guide>
        <p15:guide id="4" pos="3496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right deco">
  <p:cSld name="TITLE_ONLY_2">
    <p:bg>
      <p:bgPr>
        <a:solidFill>
          <a:srgbClr val="FFFFFF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2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42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498" name="Google Shape;498;p42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9" name="Google Shape;499;p42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00" name="Google Shape;500;p42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_ONLY_1">
    <p:bg>
      <p:bgPr>
        <a:solidFill>
          <a:schemeClr val="accent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43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510" name="Google Shape;510;p43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1" name="Google Shape;511;p43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12" name="Google Shape;512;p43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 deco">
  <p:cSld name="TITLE_ONLY_1_1">
    <p:bg>
      <p:bgPr>
        <a:solidFill>
          <a:schemeClr val="accent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4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ublic Sans SemiBold"/>
              <a:buNone/>
              <a:defRPr b="0">
                <a:solidFill>
                  <a:srgbClr val="FFFFF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44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6" name="Google Shape;526;p44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27" name="Google Shape;527;p44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right" type="blank">
  <p:cSld name="BLANK"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536" name="Google Shape;536;p45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7" name="Google Shape;537;p45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38" name="Google Shape;538;p45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1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right deco">
  <p:cSld name="BLANK_2">
    <p:bg>
      <p:bgPr>
        <a:solidFill>
          <a:srgbClr val="FFFFFF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 rot="1793545">
            <a:off x="4426827" y="-1288239"/>
            <a:ext cx="754482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8367100" y="-47700"/>
            <a:ext cx="1116000" cy="26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 rot="1793710">
            <a:off x="-4105351" y="3244235"/>
            <a:ext cx="7544837" cy="2750779"/>
          </a:xfrm>
          <a:custGeom>
            <a:avLst/>
            <a:gdLst/>
            <a:ahLst/>
            <a:cxnLst/>
            <a:rect l="l" t="t" r="r" b="b"/>
            <a:pathLst>
              <a:path w="9800" h="3573" extrusionOk="0">
                <a:moveTo>
                  <a:pt x="1786" y="0"/>
                </a:moveTo>
                <a:cubicBezTo>
                  <a:pt x="1477" y="0"/>
                  <a:pt x="1179" y="84"/>
                  <a:pt x="893" y="239"/>
                </a:cubicBezTo>
                <a:cubicBezTo>
                  <a:pt x="632" y="393"/>
                  <a:pt x="405" y="620"/>
                  <a:pt x="239" y="893"/>
                </a:cubicBezTo>
                <a:cubicBezTo>
                  <a:pt x="96" y="1167"/>
                  <a:pt x="0" y="1465"/>
                  <a:pt x="0" y="1786"/>
                </a:cubicBezTo>
                <a:cubicBezTo>
                  <a:pt x="0" y="2108"/>
                  <a:pt x="84" y="2405"/>
                  <a:pt x="239" y="2679"/>
                </a:cubicBezTo>
                <a:cubicBezTo>
                  <a:pt x="393" y="2953"/>
                  <a:pt x="620" y="3179"/>
                  <a:pt x="893" y="3334"/>
                </a:cubicBezTo>
                <a:cubicBezTo>
                  <a:pt x="1167" y="3489"/>
                  <a:pt x="1465" y="3572"/>
                  <a:pt x="1786" y="3572"/>
                </a:cubicBezTo>
                <a:cubicBezTo>
                  <a:pt x="2108" y="3572"/>
                  <a:pt x="2406" y="3501"/>
                  <a:pt x="2679" y="3334"/>
                </a:cubicBezTo>
                <a:cubicBezTo>
                  <a:pt x="2846" y="3251"/>
                  <a:pt x="3013" y="3108"/>
                  <a:pt x="3132" y="2965"/>
                </a:cubicBezTo>
                <a:cubicBezTo>
                  <a:pt x="3674" y="2346"/>
                  <a:pt x="4281" y="2036"/>
                  <a:pt x="4888" y="2036"/>
                </a:cubicBezTo>
                <a:cubicBezTo>
                  <a:pt x="5495" y="2036"/>
                  <a:pt x="6102" y="2346"/>
                  <a:pt x="6644" y="2965"/>
                </a:cubicBezTo>
                <a:cubicBezTo>
                  <a:pt x="6775" y="3108"/>
                  <a:pt x="6930" y="3251"/>
                  <a:pt x="7109" y="3334"/>
                </a:cubicBezTo>
                <a:cubicBezTo>
                  <a:pt x="7370" y="3489"/>
                  <a:pt x="7668" y="3572"/>
                  <a:pt x="8001" y="3572"/>
                </a:cubicBezTo>
                <a:cubicBezTo>
                  <a:pt x="8311" y="3572"/>
                  <a:pt x="8609" y="3501"/>
                  <a:pt x="8894" y="3334"/>
                </a:cubicBezTo>
                <a:cubicBezTo>
                  <a:pt x="9156" y="3191"/>
                  <a:pt x="9383" y="2965"/>
                  <a:pt x="9549" y="2679"/>
                </a:cubicBezTo>
                <a:cubicBezTo>
                  <a:pt x="9692" y="2417"/>
                  <a:pt x="9787" y="2120"/>
                  <a:pt x="9787" y="1786"/>
                </a:cubicBezTo>
                <a:cubicBezTo>
                  <a:pt x="9799" y="1489"/>
                  <a:pt x="9728" y="1191"/>
                  <a:pt x="9561" y="917"/>
                </a:cubicBezTo>
                <a:cubicBezTo>
                  <a:pt x="9406" y="643"/>
                  <a:pt x="9192" y="417"/>
                  <a:pt x="8906" y="262"/>
                </a:cubicBezTo>
                <a:cubicBezTo>
                  <a:pt x="8644" y="108"/>
                  <a:pt x="8347" y="24"/>
                  <a:pt x="8013" y="24"/>
                </a:cubicBezTo>
                <a:cubicBezTo>
                  <a:pt x="7704" y="24"/>
                  <a:pt x="7406" y="96"/>
                  <a:pt x="7120" y="262"/>
                </a:cubicBezTo>
                <a:cubicBezTo>
                  <a:pt x="6954" y="358"/>
                  <a:pt x="6799" y="477"/>
                  <a:pt x="6656" y="631"/>
                </a:cubicBezTo>
                <a:cubicBezTo>
                  <a:pt x="6114" y="1251"/>
                  <a:pt x="5507" y="1560"/>
                  <a:pt x="4900" y="1560"/>
                </a:cubicBezTo>
                <a:cubicBezTo>
                  <a:pt x="4293" y="1560"/>
                  <a:pt x="3685" y="1251"/>
                  <a:pt x="3144" y="631"/>
                </a:cubicBezTo>
                <a:cubicBezTo>
                  <a:pt x="3013" y="477"/>
                  <a:pt x="2858" y="346"/>
                  <a:pt x="2679" y="239"/>
                </a:cubicBezTo>
                <a:cubicBezTo>
                  <a:pt x="2417" y="96"/>
                  <a:pt x="2120" y="0"/>
                  <a:pt x="1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6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550" name="Google Shape;550;p46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1" name="Google Shape;551;p46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52" name="Google Shape;552;p46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1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2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2024	</a:t>
            </a:r>
            <a:endParaRPr/>
          </a:p>
        </p:txBody>
      </p:sp>
      <p:sp>
        <p:nvSpPr>
          <p:cNvPr id="561" name="Google Shape;561;p47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2" name="Google Shape;562;p47"/>
          <p:cNvGrpSpPr/>
          <p:nvPr/>
        </p:nvGrpSpPr>
        <p:grpSpPr>
          <a:xfrm>
            <a:off x="8022205" y="4691608"/>
            <a:ext cx="868921" cy="284623"/>
            <a:chOff x="470800" y="1809400"/>
            <a:chExt cx="6494175" cy="2127225"/>
          </a:xfrm>
        </p:grpSpPr>
        <p:sp>
          <p:nvSpPr>
            <p:cNvPr id="563" name="Google Shape;563;p47"/>
            <p:cNvSpPr/>
            <p:nvPr/>
          </p:nvSpPr>
          <p:spPr>
            <a:xfrm>
              <a:off x="1091325" y="2263150"/>
              <a:ext cx="1184825" cy="1235250"/>
            </a:xfrm>
            <a:custGeom>
              <a:avLst/>
              <a:gdLst/>
              <a:ahLst/>
              <a:cxnLst/>
              <a:rect l="l" t="t" r="r" b="b"/>
              <a:pathLst>
                <a:path w="47393" h="49410" extrusionOk="0">
                  <a:moveTo>
                    <a:pt x="23658" y="0"/>
                  </a:moveTo>
                  <a:cubicBezTo>
                    <a:pt x="9541" y="0"/>
                    <a:pt x="1" y="8300"/>
                    <a:pt x="1" y="24433"/>
                  </a:cubicBezTo>
                  <a:lnTo>
                    <a:pt x="1" y="35835"/>
                  </a:lnTo>
                  <a:cubicBezTo>
                    <a:pt x="1397" y="35137"/>
                    <a:pt x="2948" y="34749"/>
                    <a:pt x="4577" y="34749"/>
                  </a:cubicBezTo>
                  <a:cubicBezTo>
                    <a:pt x="6206" y="34749"/>
                    <a:pt x="7757" y="35137"/>
                    <a:pt x="9231" y="35835"/>
                  </a:cubicBezTo>
                  <a:lnTo>
                    <a:pt x="9231" y="24278"/>
                  </a:lnTo>
                  <a:cubicBezTo>
                    <a:pt x="9231" y="13807"/>
                    <a:pt x="14971" y="8533"/>
                    <a:pt x="23658" y="8533"/>
                  </a:cubicBezTo>
                  <a:cubicBezTo>
                    <a:pt x="32345" y="8533"/>
                    <a:pt x="38085" y="13807"/>
                    <a:pt x="38085" y="24278"/>
                  </a:cubicBezTo>
                  <a:lnTo>
                    <a:pt x="38085" y="49409"/>
                  </a:lnTo>
                  <a:lnTo>
                    <a:pt x="47315" y="49409"/>
                  </a:lnTo>
                  <a:lnTo>
                    <a:pt x="47315" y="24278"/>
                  </a:lnTo>
                  <a:cubicBezTo>
                    <a:pt x="47393" y="8145"/>
                    <a:pt x="37852" y="0"/>
                    <a:pt x="23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2400250" y="2259275"/>
              <a:ext cx="1285650" cy="1270150"/>
            </a:xfrm>
            <a:custGeom>
              <a:avLst/>
              <a:gdLst/>
              <a:ahLst/>
              <a:cxnLst/>
              <a:rect l="l" t="t" r="r" b="b"/>
              <a:pathLst>
                <a:path w="51426" h="50806" extrusionOk="0">
                  <a:moveTo>
                    <a:pt x="25907" y="8688"/>
                  </a:moveTo>
                  <a:cubicBezTo>
                    <a:pt x="33663" y="8688"/>
                    <a:pt x="39946" y="12798"/>
                    <a:pt x="41808" y="20555"/>
                  </a:cubicBezTo>
                  <a:lnTo>
                    <a:pt x="10084" y="20555"/>
                  </a:lnTo>
                  <a:cubicBezTo>
                    <a:pt x="11945" y="12954"/>
                    <a:pt x="18150" y="8688"/>
                    <a:pt x="25907" y="8688"/>
                  </a:cubicBezTo>
                  <a:close/>
                  <a:moveTo>
                    <a:pt x="25829" y="0"/>
                  </a:moveTo>
                  <a:cubicBezTo>
                    <a:pt x="10704" y="0"/>
                    <a:pt x="0" y="10782"/>
                    <a:pt x="0" y="25442"/>
                  </a:cubicBezTo>
                  <a:cubicBezTo>
                    <a:pt x="0" y="40101"/>
                    <a:pt x="10782" y="50805"/>
                    <a:pt x="25907" y="50805"/>
                  </a:cubicBezTo>
                  <a:cubicBezTo>
                    <a:pt x="37076" y="50805"/>
                    <a:pt x="45764" y="45065"/>
                    <a:pt x="49487" y="36068"/>
                  </a:cubicBezTo>
                  <a:lnTo>
                    <a:pt x="39248" y="36068"/>
                  </a:lnTo>
                  <a:cubicBezTo>
                    <a:pt x="36456" y="40256"/>
                    <a:pt x="32112" y="42195"/>
                    <a:pt x="25907" y="42195"/>
                  </a:cubicBezTo>
                  <a:cubicBezTo>
                    <a:pt x="17530" y="42195"/>
                    <a:pt x="11170" y="37464"/>
                    <a:pt x="9773" y="28854"/>
                  </a:cubicBezTo>
                  <a:lnTo>
                    <a:pt x="51426" y="28854"/>
                  </a:lnTo>
                  <a:lnTo>
                    <a:pt x="51426" y="25442"/>
                  </a:lnTo>
                  <a:cubicBezTo>
                    <a:pt x="51426" y="10782"/>
                    <a:pt x="40955" y="0"/>
                    <a:pt x="2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3811925" y="2259275"/>
              <a:ext cx="1289550" cy="1270150"/>
            </a:xfrm>
            <a:custGeom>
              <a:avLst/>
              <a:gdLst/>
              <a:ahLst/>
              <a:cxnLst/>
              <a:rect l="l" t="t" r="r" b="b"/>
              <a:pathLst>
                <a:path w="51582" h="50806" extrusionOk="0">
                  <a:moveTo>
                    <a:pt x="25830" y="8688"/>
                  </a:moveTo>
                  <a:cubicBezTo>
                    <a:pt x="35758" y="8688"/>
                    <a:pt x="42351" y="15668"/>
                    <a:pt x="42351" y="25442"/>
                  </a:cubicBezTo>
                  <a:cubicBezTo>
                    <a:pt x="42351" y="35215"/>
                    <a:pt x="35681" y="42195"/>
                    <a:pt x="25830" y="42195"/>
                  </a:cubicBezTo>
                  <a:cubicBezTo>
                    <a:pt x="15979" y="42195"/>
                    <a:pt x="9386" y="35215"/>
                    <a:pt x="9386" y="25442"/>
                  </a:cubicBezTo>
                  <a:cubicBezTo>
                    <a:pt x="9386" y="15668"/>
                    <a:pt x="15979" y="8688"/>
                    <a:pt x="25830" y="8688"/>
                  </a:cubicBezTo>
                  <a:close/>
                  <a:moveTo>
                    <a:pt x="25752" y="0"/>
                  </a:moveTo>
                  <a:cubicBezTo>
                    <a:pt x="10627" y="0"/>
                    <a:pt x="1" y="10782"/>
                    <a:pt x="1" y="25442"/>
                  </a:cubicBezTo>
                  <a:cubicBezTo>
                    <a:pt x="1" y="40101"/>
                    <a:pt x="10627" y="50805"/>
                    <a:pt x="25752" y="50805"/>
                  </a:cubicBezTo>
                  <a:cubicBezTo>
                    <a:pt x="40877" y="50805"/>
                    <a:pt x="51581" y="40101"/>
                    <a:pt x="51581" y="25442"/>
                  </a:cubicBezTo>
                  <a:cubicBezTo>
                    <a:pt x="51581" y="10782"/>
                    <a:pt x="40877" y="0"/>
                    <a:pt x="25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6420050" y="2301925"/>
              <a:ext cx="459600" cy="1634700"/>
            </a:xfrm>
            <a:custGeom>
              <a:avLst/>
              <a:gdLst/>
              <a:ahLst/>
              <a:cxnLst/>
              <a:rect l="l" t="t" r="r" b="b"/>
              <a:pathLst>
                <a:path w="18384" h="65388" extrusionOk="0">
                  <a:moveTo>
                    <a:pt x="9153" y="1"/>
                  </a:moveTo>
                  <a:lnTo>
                    <a:pt x="9153" y="47936"/>
                  </a:lnTo>
                  <a:cubicBezTo>
                    <a:pt x="9153" y="54839"/>
                    <a:pt x="6982" y="57476"/>
                    <a:pt x="1009" y="57476"/>
                  </a:cubicBezTo>
                  <a:lnTo>
                    <a:pt x="1" y="57476"/>
                  </a:lnTo>
                  <a:lnTo>
                    <a:pt x="1" y="65388"/>
                  </a:lnTo>
                  <a:lnTo>
                    <a:pt x="1940" y="65388"/>
                  </a:lnTo>
                  <a:cubicBezTo>
                    <a:pt x="13730" y="65388"/>
                    <a:pt x="18384" y="59338"/>
                    <a:pt x="18384" y="47393"/>
                  </a:cubicBezTo>
                  <a:lnTo>
                    <a:pt x="18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182900" y="2095500"/>
              <a:ext cx="1297300" cy="1519225"/>
            </a:xfrm>
            <a:custGeom>
              <a:avLst/>
              <a:gdLst/>
              <a:ahLst/>
              <a:cxnLst/>
              <a:rect l="l" t="t" r="r" b="b"/>
              <a:pathLst>
                <a:path w="51892" h="60769" extrusionOk="0">
                  <a:moveTo>
                    <a:pt x="33198" y="9033"/>
                  </a:moveTo>
                  <a:cubicBezTo>
                    <a:pt x="33586" y="9033"/>
                    <a:pt x="33819" y="9033"/>
                    <a:pt x="34051" y="9111"/>
                  </a:cubicBezTo>
                  <a:cubicBezTo>
                    <a:pt x="34517" y="9189"/>
                    <a:pt x="35680" y="9809"/>
                    <a:pt x="35680" y="11360"/>
                  </a:cubicBezTo>
                  <a:lnTo>
                    <a:pt x="35680" y="41068"/>
                  </a:lnTo>
                  <a:lnTo>
                    <a:pt x="12643" y="41068"/>
                  </a:lnTo>
                  <a:cubicBezTo>
                    <a:pt x="11325" y="41068"/>
                    <a:pt x="10316" y="39982"/>
                    <a:pt x="10316" y="38741"/>
                  </a:cubicBezTo>
                  <a:cubicBezTo>
                    <a:pt x="10316" y="38275"/>
                    <a:pt x="10394" y="37810"/>
                    <a:pt x="10704" y="37422"/>
                  </a:cubicBezTo>
                  <a:lnTo>
                    <a:pt x="31336" y="9964"/>
                  </a:lnTo>
                  <a:cubicBezTo>
                    <a:pt x="31879" y="9189"/>
                    <a:pt x="32577" y="9033"/>
                    <a:pt x="33198" y="9033"/>
                  </a:cubicBezTo>
                  <a:close/>
                  <a:moveTo>
                    <a:pt x="33327" y="1"/>
                  </a:moveTo>
                  <a:cubicBezTo>
                    <a:pt x="29753" y="1"/>
                    <a:pt x="26312" y="1687"/>
                    <a:pt x="24045" y="4767"/>
                  </a:cubicBezTo>
                  <a:lnTo>
                    <a:pt x="3025" y="32380"/>
                  </a:lnTo>
                  <a:cubicBezTo>
                    <a:pt x="466" y="35793"/>
                    <a:pt x="0" y="39827"/>
                    <a:pt x="1784" y="43317"/>
                  </a:cubicBezTo>
                  <a:cubicBezTo>
                    <a:pt x="3568" y="47040"/>
                    <a:pt x="7679" y="49367"/>
                    <a:pt x="12333" y="49367"/>
                  </a:cubicBezTo>
                  <a:lnTo>
                    <a:pt x="35680" y="49367"/>
                  </a:lnTo>
                  <a:lnTo>
                    <a:pt x="35680" y="60769"/>
                  </a:lnTo>
                  <a:lnTo>
                    <a:pt x="44910" y="60769"/>
                  </a:lnTo>
                  <a:lnTo>
                    <a:pt x="44910" y="49445"/>
                  </a:lnTo>
                  <a:lnTo>
                    <a:pt x="51891" y="49445"/>
                  </a:lnTo>
                  <a:lnTo>
                    <a:pt x="51891" y="41223"/>
                  </a:lnTo>
                  <a:lnTo>
                    <a:pt x="44910" y="41223"/>
                  </a:lnTo>
                  <a:lnTo>
                    <a:pt x="44910" y="11593"/>
                  </a:lnTo>
                  <a:cubicBezTo>
                    <a:pt x="44910" y="6474"/>
                    <a:pt x="41808" y="2130"/>
                    <a:pt x="36921" y="579"/>
                  </a:cubicBezTo>
                  <a:cubicBezTo>
                    <a:pt x="35734" y="190"/>
                    <a:pt x="34523" y="1"/>
                    <a:pt x="33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6571300" y="1809400"/>
              <a:ext cx="393675" cy="397550"/>
            </a:xfrm>
            <a:custGeom>
              <a:avLst/>
              <a:gdLst/>
              <a:ahLst/>
              <a:cxnLst/>
              <a:rect l="l" t="t" r="r" b="b"/>
              <a:pathLst>
                <a:path w="15747" h="15902" extrusionOk="0">
                  <a:moveTo>
                    <a:pt x="7835" y="0"/>
                  </a:moveTo>
                  <a:cubicBezTo>
                    <a:pt x="3491" y="0"/>
                    <a:pt x="1" y="3568"/>
                    <a:pt x="1" y="7912"/>
                  </a:cubicBezTo>
                  <a:cubicBezTo>
                    <a:pt x="1" y="12333"/>
                    <a:pt x="3569" y="15901"/>
                    <a:pt x="7835" y="15901"/>
                  </a:cubicBezTo>
                  <a:cubicBezTo>
                    <a:pt x="12179" y="15901"/>
                    <a:pt x="15747" y="12333"/>
                    <a:pt x="15747" y="7912"/>
                  </a:cubicBezTo>
                  <a:cubicBezTo>
                    <a:pt x="15747" y="3568"/>
                    <a:pt x="12179" y="0"/>
                    <a:pt x="7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470800" y="2932600"/>
              <a:ext cx="913350" cy="992900"/>
            </a:xfrm>
            <a:custGeom>
              <a:avLst/>
              <a:gdLst/>
              <a:ahLst/>
              <a:cxnLst/>
              <a:rect l="l" t="t" r="r" b="b"/>
              <a:pathLst>
                <a:path w="36534" h="39716" extrusionOk="0">
                  <a:moveTo>
                    <a:pt x="7683" y="1"/>
                  </a:moveTo>
                  <a:cubicBezTo>
                    <a:pt x="6433" y="1"/>
                    <a:pt x="5199" y="272"/>
                    <a:pt x="4112" y="835"/>
                  </a:cubicBezTo>
                  <a:cubicBezTo>
                    <a:pt x="2948" y="1378"/>
                    <a:pt x="1862" y="2387"/>
                    <a:pt x="1087" y="3628"/>
                  </a:cubicBezTo>
                  <a:cubicBezTo>
                    <a:pt x="311" y="4869"/>
                    <a:pt x="1" y="6265"/>
                    <a:pt x="78" y="7584"/>
                  </a:cubicBezTo>
                  <a:cubicBezTo>
                    <a:pt x="234" y="10066"/>
                    <a:pt x="1552" y="12237"/>
                    <a:pt x="3802" y="13556"/>
                  </a:cubicBezTo>
                  <a:cubicBezTo>
                    <a:pt x="4834" y="14152"/>
                    <a:pt x="5948" y="14361"/>
                    <a:pt x="7091" y="14361"/>
                  </a:cubicBezTo>
                  <a:cubicBezTo>
                    <a:pt x="8181" y="14361"/>
                    <a:pt x="9297" y="14171"/>
                    <a:pt x="10395" y="13944"/>
                  </a:cubicBezTo>
                  <a:cubicBezTo>
                    <a:pt x="11703" y="13607"/>
                    <a:pt x="12921" y="13361"/>
                    <a:pt x="14101" y="13361"/>
                  </a:cubicBezTo>
                  <a:cubicBezTo>
                    <a:pt x="15370" y="13361"/>
                    <a:pt x="16595" y="13646"/>
                    <a:pt x="17841" y="14409"/>
                  </a:cubicBezTo>
                  <a:lnTo>
                    <a:pt x="17918" y="14409"/>
                  </a:lnTo>
                  <a:cubicBezTo>
                    <a:pt x="22107" y="16814"/>
                    <a:pt x="22107" y="22941"/>
                    <a:pt x="17918" y="25346"/>
                  </a:cubicBezTo>
                  <a:lnTo>
                    <a:pt x="17841" y="25346"/>
                  </a:lnTo>
                  <a:cubicBezTo>
                    <a:pt x="16595" y="26109"/>
                    <a:pt x="15370" y="26394"/>
                    <a:pt x="14101" y="26394"/>
                  </a:cubicBezTo>
                  <a:cubicBezTo>
                    <a:pt x="12921" y="26394"/>
                    <a:pt x="11703" y="26148"/>
                    <a:pt x="10395" y="25811"/>
                  </a:cubicBezTo>
                  <a:cubicBezTo>
                    <a:pt x="9332" y="25546"/>
                    <a:pt x="8233" y="25336"/>
                    <a:pt x="7142" y="25336"/>
                  </a:cubicBezTo>
                  <a:cubicBezTo>
                    <a:pt x="6002" y="25336"/>
                    <a:pt x="4872" y="25565"/>
                    <a:pt x="3802" y="26199"/>
                  </a:cubicBezTo>
                  <a:cubicBezTo>
                    <a:pt x="1552" y="27518"/>
                    <a:pt x="311" y="29845"/>
                    <a:pt x="78" y="32172"/>
                  </a:cubicBezTo>
                  <a:cubicBezTo>
                    <a:pt x="1" y="33490"/>
                    <a:pt x="311" y="34886"/>
                    <a:pt x="1087" y="36127"/>
                  </a:cubicBezTo>
                  <a:cubicBezTo>
                    <a:pt x="1862" y="37368"/>
                    <a:pt x="2793" y="38377"/>
                    <a:pt x="4112" y="38920"/>
                  </a:cubicBezTo>
                  <a:cubicBezTo>
                    <a:pt x="5124" y="39445"/>
                    <a:pt x="6263" y="39716"/>
                    <a:pt x="7424" y="39716"/>
                  </a:cubicBezTo>
                  <a:cubicBezTo>
                    <a:pt x="8665" y="39716"/>
                    <a:pt x="9930" y="39406"/>
                    <a:pt x="11093" y="38765"/>
                  </a:cubicBezTo>
                  <a:cubicBezTo>
                    <a:pt x="13109" y="37601"/>
                    <a:pt x="14040" y="35352"/>
                    <a:pt x="14661" y="33180"/>
                  </a:cubicBezTo>
                  <a:cubicBezTo>
                    <a:pt x="15436" y="30465"/>
                    <a:pt x="16290" y="28371"/>
                    <a:pt x="18849" y="26975"/>
                  </a:cubicBezTo>
                  <a:cubicBezTo>
                    <a:pt x="20095" y="26211"/>
                    <a:pt x="21320" y="25927"/>
                    <a:pt x="22589" y="25927"/>
                  </a:cubicBezTo>
                  <a:cubicBezTo>
                    <a:pt x="23769" y="25927"/>
                    <a:pt x="24987" y="26173"/>
                    <a:pt x="26295" y="26509"/>
                  </a:cubicBezTo>
                  <a:cubicBezTo>
                    <a:pt x="27320" y="26775"/>
                    <a:pt x="28399" y="26985"/>
                    <a:pt x="29490" y="26985"/>
                  </a:cubicBezTo>
                  <a:cubicBezTo>
                    <a:pt x="30629" y="26985"/>
                    <a:pt x="31779" y="26756"/>
                    <a:pt x="32888" y="26122"/>
                  </a:cubicBezTo>
                  <a:cubicBezTo>
                    <a:pt x="35138" y="24880"/>
                    <a:pt x="36379" y="22554"/>
                    <a:pt x="36534" y="20227"/>
                  </a:cubicBezTo>
                  <a:lnTo>
                    <a:pt x="36534" y="19684"/>
                  </a:lnTo>
                  <a:lnTo>
                    <a:pt x="36534" y="19218"/>
                  </a:lnTo>
                  <a:cubicBezTo>
                    <a:pt x="36456" y="16814"/>
                    <a:pt x="35138" y="14564"/>
                    <a:pt x="32888" y="13323"/>
                  </a:cubicBezTo>
                  <a:cubicBezTo>
                    <a:pt x="31856" y="12728"/>
                    <a:pt x="30742" y="12518"/>
                    <a:pt x="29599" y="12518"/>
                  </a:cubicBezTo>
                  <a:cubicBezTo>
                    <a:pt x="28509" y="12518"/>
                    <a:pt x="27393" y="12708"/>
                    <a:pt x="26295" y="12936"/>
                  </a:cubicBezTo>
                  <a:cubicBezTo>
                    <a:pt x="25015" y="13265"/>
                    <a:pt x="23820" y="13491"/>
                    <a:pt x="22663" y="13491"/>
                  </a:cubicBezTo>
                  <a:cubicBezTo>
                    <a:pt x="21368" y="13491"/>
                    <a:pt x="20119" y="13208"/>
                    <a:pt x="18849" y="12470"/>
                  </a:cubicBezTo>
                  <a:cubicBezTo>
                    <a:pt x="16367" y="10996"/>
                    <a:pt x="15436" y="8980"/>
                    <a:pt x="14661" y="6265"/>
                  </a:cubicBezTo>
                  <a:cubicBezTo>
                    <a:pt x="14040" y="4093"/>
                    <a:pt x="13109" y="1999"/>
                    <a:pt x="11093" y="680"/>
                  </a:cubicBezTo>
                  <a:cubicBezTo>
                    <a:pt x="10011" y="233"/>
                    <a:pt x="8840" y="1"/>
                    <a:pt x="7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1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secHead">
  <p:cSld name="SECTION_HEADER">
    <p:bg>
      <p:bgPr>
        <a:solidFill>
          <a:srgbClr val="018BFF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9"/>
          <p:cNvPicPr preferRelativeResize="0"/>
          <p:nvPr/>
        </p:nvPicPr>
        <p:blipFill rotWithShape="1">
          <a:blip r:embed="rId2">
            <a:alphaModFix/>
          </a:blip>
          <a:srcRect r="21377"/>
          <a:stretch/>
        </p:blipFill>
        <p:spPr>
          <a:xfrm>
            <a:off x="3539825" y="-955975"/>
            <a:ext cx="5604174" cy="71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682650" y="1097280"/>
            <a:ext cx="7425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587" name="Google Shape;587;p49"/>
          <p:cNvSpPr txBox="1">
            <a:spLocks noGrp="1"/>
          </p:cNvSpPr>
          <p:nvPr>
            <p:ph type="subTitle" idx="1"/>
          </p:nvPr>
        </p:nvSpPr>
        <p:spPr>
          <a:xfrm>
            <a:off x="664700" y="3134825"/>
            <a:ext cx="47607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None/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1">
  <p:cSld name="ONE_COLUMN_TEXT_4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28" y="4736024"/>
            <a:ext cx="3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50"/>
          <p:cNvSpPr txBox="1">
            <a:spLocks noGrp="1"/>
          </p:cNvSpPr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"/>
              <a:buNone/>
              <a:defRPr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2_2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 txBox="1">
            <a:spLocks noGrp="1"/>
          </p:cNvSpPr>
          <p:nvPr>
            <p:ph type="sldNum" idx="12"/>
          </p:nvPr>
        </p:nvSpPr>
        <p:spPr>
          <a:xfrm>
            <a:off x="28" y="4736507"/>
            <a:ext cx="3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 txBox="1">
            <a:spLocks noGrp="1"/>
          </p:cNvSpPr>
          <p:nvPr>
            <p:ph type="body" idx="1"/>
          </p:nvPr>
        </p:nvSpPr>
        <p:spPr>
          <a:xfrm>
            <a:off x="678050" y="1068425"/>
            <a:ext cx="81327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pic>
        <p:nvPicPr>
          <p:cNvPr id="595" name="Google Shape;595;p51"/>
          <p:cNvPicPr preferRelativeResize="0"/>
          <p:nvPr/>
        </p:nvPicPr>
        <p:blipFill rotWithShape="1">
          <a:blip r:embed="rId2">
            <a:alphaModFix/>
          </a:blip>
          <a:srcRect t="56174" r="41741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White M">
  <p:cSld name="CUSTOM_2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>
            <a:spLocks noGrp="1"/>
          </p:cNvSpPr>
          <p:nvPr>
            <p:ph type="sldNum" idx="12"/>
          </p:nvPr>
        </p:nvSpPr>
        <p:spPr>
          <a:xfrm>
            <a:off x="28" y="4736024"/>
            <a:ext cx="3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7450" y="4825113"/>
            <a:ext cx="548641" cy="20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"/>
          <p:cNvSpPr txBox="1">
            <a:spLocks noGrp="1"/>
          </p:cNvSpPr>
          <p:nvPr>
            <p:ph type="sldNum" idx="12"/>
          </p:nvPr>
        </p:nvSpPr>
        <p:spPr>
          <a:xfrm>
            <a:off x="28" y="4736024"/>
            <a:ext cx="3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53"/>
          <p:cNvPicPr preferRelativeResize="0"/>
          <p:nvPr/>
        </p:nvPicPr>
        <p:blipFill rotWithShape="1">
          <a:blip r:embed="rId2">
            <a:alphaModFix/>
          </a:blip>
          <a:srcRect t="56174" r="41741"/>
          <a:stretch/>
        </p:blipFill>
        <p:spPr>
          <a:xfrm>
            <a:off x="6915975" y="-77175"/>
            <a:ext cx="2334126" cy="1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3"/>
          <p:cNvSpPr txBox="1">
            <a:spLocks noGrp="1"/>
          </p:cNvSpPr>
          <p:nvPr>
            <p:ph type="title"/>
          </p:nvPr>
        </p:nvSpPr>
        <p:spPr>
          <a:xfrm>
            <a:off x="678050" y="368825"/>
            <a:ext cx="8046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- just gradient">
  <p:cSld name="Blank Slide - just gradient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/>
          <p:nvPr/>
        </p:nvSpPr>
        <p:spPr>
          <a:xfrm>
            <a:off x="-28576" y="5035970"/>
            <a:ext cx="9201300" cy="1071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71CD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5"/>
          <p:cNvSpPr txBox="1">
            <a:spLocks noGrp="1"/>
          </p:cNvSpPr>
          <p:nvPr>
            <p:ph type="sldNum" idx="12"/>
          </p:nvPr>
        </p:nvSpPr>
        <p:spPr>
          <a:xfrm>
            <a:off x="154462" y="4764919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5625" y="4695375"/>
            <a:ext cx="745162" cy="2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6"/>
          <p:cNvSpPr txBox="1">
            <a:spLocks noGrp="1"/>
          </p:cNvSpPr>
          <p:nvPr>
            <p:ph type="sldNum" idx="12"/>
          </p:nvPr>
        </p:nvSpPr>
        <p:spPr>
          <a:xfrm>
            <a:off x="110827" y="4869807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56"/>
          <p:cNvSpPr txBox="1">
            <a:spLocks noGrp="1"/>
          </p:cNvSpPr>
          <p:nvPr>
            <p:ph type="title"/>
          </p:nvPr>
        </p:nvSpPr>
        <p:spPr>
          <a:xfrm>
            <a:off x="678049" y="368824"/>
            <a:ext cx="804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56"/>
          <p:cNvSpPr txBox="1">
            <a:spLocks noGrp="1"/>
          </p:cNvSpPr>
          <p:nvPr>
            <p:ph type="body" idx="1"/>
          </p:nvPr>
        </p:nvSpPr>
        <p:spPr>
          <a:xfrm>
            <a:off x="678049" y="1068424"/>
            <a:ext cx="8132700" cy="3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half bright-dark 1">
  <p:cSld name="Split half bright-dark">
    <p:bg>
      <p:bgPr>
        <a:solidFill>
          <a:schemeClr val="accent2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/>
          <p:nvPr/>
        </p:nvSpPr>
        <p:spPr>
          <a:xfrm>
            <a:off x="0" y="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7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b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57"/>
          <p:cNvSpPr txBox="1">
            <a:spLocks noGrp="1"/>
          </p:cNvSpPr>
          <p:nvPr>
            <p:ph type="body" idx="1"/>
          </p:nvPr>
        </p:nvSpPr>
        <p:spPr>
          <a:xfrm>
            <a:off x="365750" y="1188725"/>
            <a:ext cx="36576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﹣"/>
              <a:defRPr/>
            </a:lvl9pPr>
          </a:lstStyle>
          <a:p>
            <a:endParaRPr/>
          </a:p>
        </p:txBody>
      </p:sp>
      <p:sp>
        <p:nvSpPr>
          <p:cNvPr id="616" name="Google Shape;616;p57"/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Neo4j Inc. All rights reserved 2023	</a:t>
            </a:r>
            <a:endParaRPr/>
          </a:p>
        </p:txBody>
      </p:sp>
      <p:sp>
        <p:nvSpPr>
          <p:cNvPr id="617" name="Google Shape;617;p57"/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57"/>
          <p:cNvSpPr txBox="1">
            <a:spLocks noGrp="1"/>
          </p:cNvSpPr>
          <p:nvPr>
            <p:ph type="body" idx="3"/>
          </p:nvPr>
        </p:nvSpPr>
        <p:spPr>
          <a:xfrm>
            <a:off x="4933950" y="1188725"/>
            <a:ext cx="36576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﹣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  <p15:guide id="2" orient="horz" pos="231">
          <p15:clr>
            <a:srgbClr val="E46962"/>
          </p15:clr>
        </p15:guide>
        <p15:guide id="3" pos="3108">
          <p15:clr>
            <a:srgbClr val="E46962"/>
          </p15:clr>
        </p15:guide>
        <p15:guide id="4" pos="265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 SemiBold"/>
              <a:buNone/>
              <a:defRPr sz="28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65760" y="1188720"/>
            <a:ext cx="84126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●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Light"/>
              <a:buChar char="﹣"/>
              <a:defRPr sz="16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30">
          <p15:clr>
            <a:srgbClr val="E46962"/>
          </p15:clr>
        </p15:guide>
        <p15:guide id="2" pos="5530">
          <p15:clr>
            <a:srgbClr val="E46962"/>
          </p15:clr>
        </p15:guide>
        <p15:guide id="3" orient="horz" pos="299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2"/>
          <p:cNvSpPr txBox="1">
            <a:spLocks noGrp="1"/>
          </p:cNvSpPr>
          <p:nvPr>
            <p:ph type="ctrTitle"/>
          </p:nvPr>
        </p:nvSpPr>
        <p:spPr>
          <a:xfrm>
            <a:off x="594175" y="1201075"/>
            <a:ext cx="7498200" cy="1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400">
                <a:solidFill>
                  <a:schemeClr val="lt2"/>
                </a:solidFill>
                <a:latin typeface="+mj-lt"/>
                <a:sym typeface="Public Sans SemiBold"/>
              </a:rPr>
              <a:t>NeoFund Total Portfolio Insights Using Graph</a:t>
            </a:r>
            <a:br>
              <a:rPr lang="en-AU" sz="44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</a:br>
            <a:endParaRPr lang="en-AU" sz="4400">
              <a:solidFill>
                <a:schemeClr val="lt2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AU" sz="2400">
                <a:solidFill>
                  <a:schemeClr val="lt2"/>
                </a:solidFill>
                <a:latin typeface="+mj-lt"/>
              </a:rPr>
            </a:br>
            <a:r>
              <a:rPr lang="en-AU" sz="2400">
                <a:solidFill>
                  <a:schemeClr val="lt2"/>
                </a:solidFill>
                <a:latin typeface="+mj-lt"/>
              </a:rPr>
              <a:t>Samko Yun &amp; Ben Lumley</a:t>
            </a:r>
            <a:endParaRPr lang="en-AU" sz="2400" dirty="0">
              <a:solidFill>
                <a:schemeClr val="lt2"/>
              </a:solidFill>
              <a:latin typeface="+mj-lt"/>
            </a:endParaRPr>
          </a:p>
        </p:txBody>
      </p:sp>
      <p:pic>
        <p:nvPicPr>
          <p:cNvPr id="2" name="Picture 1" descr="A blue sphere with lines and dots&#10;&#10;Description automatically generated">
            <a:extLst>
              <a:ext uri="{FF2B5EF4-FFF2-40B4-BE49-F238E27FC236}">
                <a16:creationId xmlns:a16="http://schemas.microsoft.com/office/drawing/2014/main" id="{BFF52C5D-8C3A-94DE-AB21-A8F58931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62" t="15301" r="15137" b="15182"/>
          <a:stretch/>
        </p:blipFill>
        <p:spPr>
          <a:xfrm>
            <a:off x="7143469" y="3171487"/>
            <a:ext cx="1897812" cy="1873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BF81DB-16A5-97DE-CB05-CA7F8C1A62CF}"/>
              </a:ext>
            </a:extLst>
          </p:cNvPr>
          <p:cNvSpPr txBox="1"/>
          <p:nvPr/>
        </p:nvSpPr>
        <p:spPr>
          <a:xfrm>
            <a:off x="7903191" y="4079526"/>
            <a:ext cx="324850" cy="76944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AU" sz="500" b="1" dirty="0" err="1">
                <a:solidFill>
                  <a:schemeClr val="tx2"/>
                </a:solidFill>
                <a:latin typeface="Syne Neo Medium" pitchFamily="2" charset="77"/>
              </a:rPr>
              <a:t>NeoFund</a:t>
            </a:r>
            <a:endParaRPr lang="en-AU" sz="500" b="1" dirty="0">
              <a:solidFill>
                <a:schemeClr val="tx2"/>
              </a:solidFill>
              <a:latin typeface="Syne Neo Medium" pitchFamily="2" charset="77"/>
            </a:endParaRPr>
          </a:p>
        </p:txBody>
      </p:sp>
    </p:spTree>
  </p:cSld>
  <p:clrMapOvr>
    <a:masterClrMapping/>
  </p:clrMapOvr>
  <p:transition spd="slow" advTm="22501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4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Challenges for </a:t>
            </a:r>
            <a:r>
              <a:rPr lang="en-AU" dirty="0" err="1"/>
              <a:t>NeoFund</a:t>
            </a:r>
            <a:r>
              <a:rPr lang="en-AU" dirty="0"/>
              <a:t> </a:t>
            </a:r>
            <a:r>
              <a:rPr lang="en" dirty="0"/>
              <a:t>Investment </a:t>
            </a:r>
            <a:br>
              <a:rPr lang="en" dirty="0"/>
            </a:br>
            <a:r>
              <a:rPr lang="en" dirty="0"/>
              <a:t>Analysts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</p:txBody>
      </p:sp>
      <p:sp>
        <p:nvSpPr>
          <p:cNvPr id="1210" name="Google Shape;1210;p104"/>
          <p:cNvSpPr txBox="1">
            <a:spLocks noGrp="1"/>
          </p:cNvSpPr>
          <p:nvPr>
            <p:ph type="body" idx="1"/>
          </p:nvPr>
        </p:nvSpPr>
        <p:spPr>
          <a:xfrm>
            <a:off x="365750" y="1417325"/>
            <a:ext cx="3657600" cy="1257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Focus is ensuring ethical portfolio investments along with financial performance. 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 err="1"/>
              <a:t>NeoFund</a:t>
            </a:r>
            <a:r>
              <a:rPr lang="en" sz="1400" dirty="0"/>
              <a:t> currently exclude assets related to:</a:t>
            </a:r>
            <a:endParaRPr sz="1400" dirty="0"/>
          </a:p>
          <a:p>
            <a:pPr marL="139700" lvl="0" indent="0" algn="l" rtl="0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	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211" name="Google Shape;1211;p104"/>
          <p:cNvSpPr txBox="1">
            <a:spLocks noGrp="1"/>
          </p:cNvSpPr>
          <p:nvPr>
            <p:ph type="body" idx="2"/>
          </p:nvPr>
        </p:nvSpPr>
        <p:spPr>
          <a:xfrm>
            <a:off x="4937760" y="1417325"/>
            <a:ext cx="3657600" cy="523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But, there are many other ethical/ESG considerations:</a:t>
            </a:r>
          </a:p>
        </p:txBody>
      </p:sp>
      <p:pic>
        <p:nvPicPr>
          <p:cNvPr id="1026" name="Picture 2" descr="Tobacco - Free nature icons">
            <a:extLst>
              <a:ext uri="{FF2B5EF4-FFF2-40B4-BE49-F238E27FC236}">
                <a16:creationId xmlns:a16="http://schemas.microsoft.com/office/drawing/2014/main" id="{CEAD5F75-93B7-0195-9E52-7AE59BCA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18" y="2719570"/>
            <a:ext cx="1029669" cy="10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BB343-5C17-29CE-7C45-83601B132130}"/>
              </a:ext>
            </a:extLst>
          </p:cNvPr>
          <p:cNvSpPr txBox="1"/>
          <p:nvPr/>
        </p:nvSpPr>
        <p:spPr>
          <a:xfrm>
            <a:off x="605971" y="3635153"/>
            <a:ext cx="1145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 algn="ctr" rtl="0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AU" dirty="0">
                <a:solidFill>
                  <a:schemeClr val="dk1"/>
                </a:solidFill>
                <a:latin typeface="Public Sans Light"/>
                <a:sym typeface="Public Sans Light"/>
              </a:rPr>
              <a:t>Tobacco Products</a:t>
            </a:r>
            <a:endParaRPr lang="en-A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5A88E-3422-50FA-4B81-09E33987F3C7}"/>
              </a:ext>
            </a:extLst>
          </p:cNvPr>
          <p:cNvSpPr txBox="1"/>
          <p:nvPr/>
        </p:nvSpPr>
        <p:spPr>
          <a:xfrm>
            <a:off x="2217337" y="3635153"/>
            <a:ext cx="1486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ctr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AU" dirty="0">
                <a:solidFill>
                  <a:schemeClr val="dk1"/>
                </a:solidFill>
                <a:latin typeface="Public Sans Light"/>
              </a:rPr>
              <a:t>Controversial weapons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75869B-6AC5-457A-5E2D-BD212826E83B}"/>
              </a:ext>
            </a:extLst>
          </p:cNvPr>
          <p:cNvGrpSpPr/>
          <p:nvPr/>
        </p:nvGrpSpPr>
        <p:grpSpPr>
          <a:xfrm>
            <a:off x="2585297" y="2853691"/>
            <a:ext cx="761425" cy="761425"/>
            <a:chOff x="2071794" y="2623374"/>
            <a:chExt cx="761425" cy="761425"/>
          </a:xfrm>
        </p:grpSpPr>
        <p:pic>
          <p:nvPicPr>
            <p:cNvPr id="1032" name="Picture 8" descr="Chemical weapon warning hazard sign Royalty Free Vector">
              <a:extLst>
                <a:ext uri="{FF2B5EF4-FFF2-40B4-BE49-F238E27FC236}">
                  <a16:creationId xmlns:a16="http://schemas.microsoft.com/office/drawing/2014/main" id="{D98F5F9E-A29F-0E15-5CDB-B4D782477C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362"/>
            <a:stretch/>
          </p:blipFill>
          <p:spPr bwMode="auto">
            <a:xfrm>
              <a:off x="2452506" y="3083640"/>
              <a:ext cx="301012" cy="30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ow Chemical Weapons Work | Nuclear Threat Initiative">
              <a:extLst>
                <a:ext uri="{FF2B5EF4-FFF2-40B4-BE49-F238E27FC236}">
                  <a16:creationId xmlns:a16="http://schemas.microsoft.com/office/drawing/2014/main" id="{2EC84335-BC07-B0B5-48E3-2F8F60232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794" y="2623374"/>
              <a:ext cx="761425" cy="76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1,400+ Slavery Icon Stock Illustrations, Royalty-Free Vector Graphics &amp;  Clip Art - iStock | Modern slavery icon">
            <a:extLst>
              <a:ext uri="{FF2B5EF4-FFF2-40B4-BE49-F238E27FC236}">
                <a16:creationId xmlns:a16="http://schemas.microsoft.com/office/drawing/2014/main" id="{4CF82F81-6EC1-9509-D802-C2875CC01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21256" r="12114" b="19876"/>
          <a:stretch/>
        </p:blipFill>
        <p:spPr bwMode="auto">
          <a:xfrm>
            <a:off x="5303865" y="2093088"/>
            <a:ext cx="787413" cy="3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7E34F-6B56-3BA8-9AAD-B6B8ADE894C3}"/>
              </a:ext>
            </a:extLst>
          </p:cNvPr>
          <p:cNvSpPr txBox="1"/>
          <p:nvPr/>
        </p:nvSpPr>
        <p:spPr>
          <a:xfrm>
            <a:off x="4985808" y="2435063"/>
            <a:ext cx="1395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 </a:t>
            </a:r>
            <a:r>
              <a:rPr lang="en-AU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Human Rights &amp; Slavery</a:t>
            </a:r>
          </a:p>
        </p:txBody>
      </p:sp>
      <p:pic>
        <p:nvPicPr>
          <p:cNvPr id="1038" name="Picture 14" descr="Fossil fuel - Free industry icons">
            <a:extLst>
              <a:ext uri="{FF2B5EF4-FFF2-40B4-BE49-F238E27FC236}">
                <a16:creationId xmlns:a16="http://schemas.microsoft.com/office/drawing/2014/main" id="{3F097616-90C1-7C27-B4B8-DFDC5B7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95" y="2049041"/>
            <a:ext cx="663552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2BF8B-1E38-0131-DF88-908319EBFAA6}"/>
              </a:ext>
            </a:extLst>
          </p:cNvPr>
          <p:cNvSpPr txBox="1"/>
          <p:nvPr/>
        </p:nvSpPr>
        <p:spPr>
          <a:xfrm>
            <a:off x="6492322" y="2717191"/>
            <a:ext cx="88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400"/>
            </a:pPr>
            <a:r>
              <a:rPr lang="en-AU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Climate</a:t>
            </a:r>
          </a:p>
        </p:txBody>
      </p:sp>
      <p:pic>
        <p:nvPicPr>
          <p:cNvPr id="1040" name="Picture 16" descr="Sanction Icons - Free SVG &amp; PNG Sanction Images - Noun Project">
            <a:extLst>
              <a:ext uri="{FF2B5EF4-FFF2-40B4-BE49-F238E27FC236}">
                <a16:creationId xmlns:a16="http://schemas.microsoft.com/office/drawing/2014/main" id="{EE86630D-4407-CB31-77F7-6E8576A96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47" y="1936172"/>
            <a:ext cx="788476" cy="7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0ED9D-2BBA-4157-8CD1-400BF50ADC87}"/>
              </a:ext>
            </a:extLst>
          </p:cNvPr>
          <p:cNvSpPr txBox="1"/>
          <p:nvPr/>
        </p:nvSpPr>
        <p:spPr>
          <a:xfrm>
            <a:off x="7381060" y="2582916"/>
            <a:ext cx="1449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 algn="ctr">
              <a:buSzPts val="1400"/>
              <a:buFont typeface="Arial"/>
              <a:buNone/>
            </a:pPr>
            <a:r>
              <a:rPr lang="en-AU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International </a:t>
            </a:r>
          </a:p>
          <a:p>
            <a:pPr marL="139700" lvl="0" indent="0" algn="ctr">
              <a:buSzPts val="1400"/>
              <a:buFont typeface="Arial"/>
              <a:buNone/>
            </a:pPr>
            <a:r>
              <a:rPr lang="en-AU" dirty="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Sanctions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F754B-010C-D08F-81E4-5EFD0F313C97}"/>
              </a:ext>
            </a:extLst>
          </p:cNvPr>
          <p:cNvSpPr txBox="1"/>
          <p:nvPr/>
        </p:nvSpPr>
        <p:spPr>
          <a:xfrm>
            <a:off x="5889297" y="3293455"/>
            <a:ext cx="33455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0" b="1" dirty="0">
                <a:solidFill>
                  <a:schemeClr val="dk1"/>
                </a:solidFill>
                <a:latin typeface="Public Sans Light"/>
                <a:sym typeface="Public Sans Light"/>
              </a:rPr>
              <a:t>And….</a:t>
            </a:r>
            <a:endParaRPr lang="en-US" sz="6000" b="1" dirty="0">
              <a:solidFill>
                <a:schemeClr val="dk1"/>
              </a:solidFill>
              <a:latin typeface="Public Sans Light"/>
              <a:sym typeface="Public Sans Light"/>
            </a:endParaRPr>
          </a:p>
        </p:txBody>
      </p:sp>
    </p:spTree>
    <p:custDataLst>
      <p:tags r:id="rId1"/>
    </p:custDataLst>
  </p:cSld>
  <p:clrMapOvr>
    <a:masterClrMapping/>
  </p:clrMapOvr>
  <p:transition spd="slow" advTm="333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" grpId="0" build="p"/>
      <p:bldP spid="3" grpId="0"/>
      <p:bldP spid="5" grpId="0"/>
      <p:bldP spid="8" grpId="0"/>
      <p:bldP spid="10" grpId="0"/>
      <p:bldP spid="1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>
          <a:extLst>
            <a:ext uri="{FF2B5EF4-FFF2-40B4-BE49-F238E27FC236}">
              <a16:creationId xmlns:a16="http://schemas.microsoft.com/office/drawing/2014/main" id="{DA85AF36-0042-A983-9608-D486F005E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4">
            <a:extLst>
              <a:ext uri="{FF2B5EF4-FFF2-40B4-BE49-F238E27FC236}">
                <a16:creationId xmlns:a16="http://schemas.microsoft.com/office/drawing/2014/main" id="{E8E508C1-3010-28C6-E850-21E494A45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Complexities for Investment Analysts</a:t>
            </a:r>
            <a:endParaRPr lang="en-AU" dirty="0"/>
          </a:p>
        </p:txBody>
      </p:sp>
      <p:pic>
        <p:nvPicPr>
          <p:cNvPr id="1042" name="Picture 18" descr="Hierarchy Icon Vector Illustration. Hierarchy Lineal Color Icon 24485434  Vector Art at Vecteezy">
            <a:extLst>
              <a:ext uri="{FF2B5EF4-FFF2-40B4-BE49-F238E27FC236}">
                <a16:creationId xmlns:a16="http://schemas.microsoft.com/office/drawing/2014/main" id="{2E7102D9-5D35-89D9-8F85-E18D27388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18163" r="14396" b="18163"/>
          <a:stretch/>
        </p:blipFill>
        <p:spPr bwMode="auto">
          <a:xfrm>
            <a:off x="467129" y="1952992"/>
            <a:ext cx="1015700" cy="88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E60FD-459A-935E-CA4D-DE1A8DA20655}"/>
              </a:ext>
            </a:extLst>
          </p:cNvPr>
          <p:cNvSpPr txBox="1"/>
          <p:nvPr/>
        </p:nvSpPr>
        <p:spPr>
          <a:xfrm>
            <a:off x="0" y="2951966"/>
            <a:ext cx="1949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algn="ctr">
              <a:buSzPts val="1400"/>
            </a:pPr>
            <a:r>
              <a:rPr lang="en-AU" dirty="0">
                <a:solidFill>
                  <a:schemeClr val="dk1"/>
                </a:solidFill>
                <a:latin typeface="Public Sans Light"/>
              </a:rPr>
              <a:t>Complex Corporate </a:t>
            </a:r>
          </a:p>
          <a:p>
            <a:pPr marL="139700" algn="ctr">
              <a:buSzPts val="1400"/>
            </a:pPr>
            <a:r>
              <a:rPr lang="en-AU" dirty="0">
                <a:solidFill>
                  <a:schemeClr val="dk1"/>
                </a:solidFill>
                <a:latin typeface="Public Sans Light"/>
              </a:rPr>
              <a:t>Hierarchies</a:t>
            </a:r>
          </a:p>
        </p:txBody>
      </p:sp>
      <p:pic>
        <p:nvPicPr>
          <p:cNvPr id="1044" name="Picture 20" descr="Geopolitics - Free miscellaneous icons">
            <a:extLst>
              <a:ext uri="{FF2B5EF4-FFF2-40B4-BE49-F238E27FC236}">
                <a16:creationId xmlns:a16="http://schemas.microsoft.com/office/drawing/2014/main" id="{7C2E6FB3-4AC3-7314-0254-4DCC9A794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20" y="1952992"/>
            <a:ext cx="888739" cy="88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olitical - Free people icons">
            <a:extLst>
              <a:ext uri="{FF2B5EF4-FFF2-40B4-BE49-F238E27FC236}">
                <a16:creationId xmlns:a16="http://schemas.microsoft.com/office/drawing/2014/main" id="{9AF5765E-253B-59E0-CEEF-A940AC49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41" y="1952991"/>
            <a:ext cx="888740" cy="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News Media Logo Vector Images (over 16,000)">
            <a:extLst>
              <a:ext uri="{FF2B5EF4-FFF2-40B4-BE49-F238E27FC236}">
                <a16:creationId xmlns:a16="http://schemas.microsoft.com/office/drawing/2014/main" id="{0DA324AD-2AA0-277A-87B7-55C8029DD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8" t="19490" r="9468" b="28923"/>
          <a:stretch/>
        </p:blipFill>
        <p:spPr bwMode="auto">
          <a:xfrm>
            <a:off x="5433259" y="1952991"/>
            <a:ext cx="1352642" cy="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1,597 Consumer Demand Icon Royalty-Free Photos and Stock Images |  Shutterstock">
            <a:extLst>
              <a:ext uri="{FF2B5EF4-FFF2-40B4-BE49-F238E27FC236}">
                <a16:creationId xmlns:a16="http://schemas.microsoft.com/office/drawing/2014/main" id="{78BB02E4-FAFE-A45F-5ADB-508FF4B99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9" t="19733" r="35771" b="29600"/>
          <a:stretch/>
        </p:blipFill>
        <p:spPr bwMode="auto">
          <a:xfrm>
            <a:off x="7423693" y="1857586"/>
            <a:ext cx="590192" cy="10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09774-AB33-57AB-201A-790D75A92F45}"/>
              </a:ext>
            </a:extLst>
          </p:cNvPr>
          <p:cNvSpPr txBox="1"/>
          <p:nvPr/>
        </p:nvSpPr>
        <p:spPr>
          <a:xfrm>
            <a:off x="3444198" y="2951966"/>
            <a:ext cx="1596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algn="ctr">
              <a:buSzPts val="1400"/>
              <a:defRPr>
                <a:solidFill>
                  <a:schemeClr val="dk1"/>
                </a:solidFill>
                <a:latin typeface="Public Sans Light"/>
              </a:defRPr>
            </a:lvl1pPr>
          </a:lstStyle>
          <a:p>
            <a:r>
              <a:rPr lang="en-AU" dirty="0"/>
              <a:t>Geo-political Instability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7CF03-7926-6B49-5CEA-145854C562DB}"/>
              </a:ext>
            </a:extLst>
          </p:cNvPr>
          <p:cNvSpPr txBox="1"/>
          <p:nvPr/>
        </p:nvSpPr>
        <p:spPr>
          <a:xfrm>
            <a:off x="2092119" y="2951966"/>
            <a:ext cx="1306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algn="ctr">
              <a:buSzPts val="1400"/>
              <a:defRPr>
                <a:solidFill>
                  <a:schemeClr val="dk1"/>
                </a:solidFill>
                <a:latin typeface="Public Sans Light"/>
              </a:defRPr>
            </a:lvl1pPr>
          </a:lstStyle>
          <a:p>
            <a:r>
              <a:rPr lang="en-AU" dirty="0"/>
              <a:t>Political Pressure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BD32A-6B07-D080-D7B9-B6F5A39A19A6}"/>
              </a:ext>
            </a:extLst>
          </p:cNvPr>
          <p:cNvSpPr txBox="1"/>
          <p:nvPr/>
        </p:nvSpPr>
        <p:spPr>
          <a:xfrm>
            <a:off x="5456110" y="2922305"/>
            <a:ext cx="1306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algn="ctr">
              <a:buSzPts val="1400"/>
              <a:defRPr>
                <a:solidFill>
                  <a:schemeClr val="dk1"/>
                </a:solidFill>
                <a:latin typeface="Public Sans Light"/>
              </a:defRPr>
            </a:lvl1pPr>
          </a:lstStyle>
          <a:p>
            <a:r>
              <a:rPr lang="en-AU" dirty="0"/>
              <a:t>Media Scrutiny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F8DA0-7189-0559-3983-1197E20FA8B6}"/>
              </a:ext>
            </a:extLst>
          </p:cNvPr>
          <p:cNvSpPr txBox="1"/>
          <p:nvPr/>
        </p:nvSpPr>
        <p:spPr>
          <a:xfrm>
            <a:off x="6659228" y="2951966"/>
            <a:ext cx="2119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algn="ctr">
              <a:buSzPts val="1400"/>
              <a:defRPr>
                <a:solidFill>
                  <a:schemeClr val="dk1"/>
                </a:solidFill>
                <a:latin typeface="Public Sans Light"/>
              </a:defRPr>
            </a:lvl1pPr>
          </a:lstStyle>
          <a:p>
            <a:r>
              <a:rPr lang="en-AU" dirty="0"/>
              <a:t>Citizen </a:t>
            </a:r>
          </a:p>
          <a:p>
            <a:r>
              <a:rPr lang="en-AU" dirty="0"/>
              <a:t>Expectations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269364"/>
      </p:ext>
    </p:extLst>
  </p:cSld>
  <p:clrMapOvr>
    <a:masterClrMapping/>
  </p:clrMapOvr>
  <p:transition spd="slow" advTm="131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4" grpId="0"/>
      <p:bldP spid="1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5"/>
          <p:cNvSpPr txBox="1">
            <a:spLocks noGrp="1"/>
          </p:cNvSpPr>
          <p:nvPr>
            <p:ph type="title"/>
          </p:nvPr>
        </p:nvSpPr>
        <p:spPr>
          <a:xfrm>
            <a:off x="365750" y="274325"/>
            <a:ext cx="84126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7" name="Google Shape;12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" y="3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593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8"/>
          <p:cNvSpPr txBox="1"/>
          <p:nvPr/>
        </p:nvSpPr>
        <p:spPr>
          <a:xfrm>
            <a:off x="165062" y="164012"/>
            <a:ext cx="86199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Total Portfolio Insights Solution for </a:t>
            </a:r>
            <a:r>
              <a:rPr lang="en-AU" sz="2800" dirty="0" err="1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NeoFund</a:t>
            </a:r>
            <a:r>
              <a:rPr lang="en" sz="2800" dirty="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 </a:t>
            </a:r>
            <a:endParaRPr sz="2800" dirty="0">
              <a:solidFill>
                <a:schemeClr val="dk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Arial"/>
              <a:buNone/>
            </a:pPr>
            <a:endParaRPr sz="28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25" name="Google Shape;1325;p108"/>
          <p:cNvSpPr/>
          <p:nvPr/>
        </p:nvSpPr>
        <p:spPr>
          <a:xfrm>
            <a:off x="2002156" y="1419990"/>
            <a:ext cx="961200" cy="457200"/>
          </a:xfrm>
          <a:prstGeom prst="rect">
            <a:avLst/>
          </a:prstGeom>
          <a:solidFill>
            <a:srgbClr val="E6000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</a:rPr>
              <a:t>15</a:t>
            </a:r>
            <a:r>
              <a:rPr lang="en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08"/>
          <p:cNvSpPr/>
          <p:nvPr/>
        </p:nvSpPr>
        <p:spPr>
          <a:xfrm>
            <a:off x="2002156" y="1872600"/>
            <a:ext cx="961200" cy="457200"/>
          </a:xfrm>
          <a:prstGeom prst="rect">
            <a:avLst/>
          </a:prstGeom>
          <a:solidFill>
            <a:srgbClr val="E6000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  <a:endParaRPr sz="11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08"/>
          <p:cNvSpPr/>
          <p:nvPr/>
        </p:nvSpPr>
        <p:spPr>
          <a:xfrm>
            <a:off x="2002156" y="2326045"/>
            <a:ext cx="961200" cy="457200"/>
          </a:xfrm>
          <a:prstGeom prst="rect">
            <a:avLst/>
          </a:prstGeom>
          <a:solidFill>
            <a:srgbClr val="E6000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15%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328" name="Google Shape;1328;p108"/>
          <p:cNvSpPr/>
          <p:nvPr/>
        </p:nvSpPr>
        <p:spPr>
          <a:xfrm>
            <a:off x="2002150" y="2778928"/>
            <a:ext cx="961200" cy="365700"/>
          </a:xfrm>
          <a:prstGeom prst="rect">
            <a:avLst/>
          </a:prstGeom>
          <a:solidFill>
            <a:srgbClr val="E6000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10%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329" name="Google Shape;1329;p108"/>
          <p:cNvSpPr/>
          <p:nvPr/>
        </p:nvSpPr>
        <p:spPr>
          <a:xfrm>
            <a:off x="2002156" y="3974920"/>
            <a:ext cx="961200" cy="4572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8"/>
          <p:cNvSpPr/>
          <p:nvPr/>
        </p:nvSpPr>
        <p:spPr>
          <a:xfrm>
            <a:off x="2002156" y="3440334"/>
            <a:ext cx="960000" cy="54870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08"/>
          <p:cNvSpPr/>
          <p:nvPr/>
        </p:nvSpPr>
        <p:spPr>
          <a:xfrm>
            <a:off x="2286924" y="818912"/>
            <a:ext cx="363300" cy="363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08"/>
          <p:cNvSpPr/>
          <p:nvPr/>
        </p:nvSpPr>
        <p:spPr>
          <a:xfrm>
            <a:off x="2542061" y="817077"/>
            <a:ext cx="363300" cy="363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08"/>
          <p:cNvSpPr txBox="1"/>
          <p:nvPr/>
        </p:nvSpPr>
        <p:spPr>
          <a:xfrm>
            <a:off x="441275" y="768925"/>
            <a:ext cx="1845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Investment Analyst’s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Workday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08"/>
          <p:cNvSpPr txBox="1"/>
          <p:nvPr/>
        </p:nvSpPr>
        <p:spPr>
          <a:xfrm>
            <a:off x="335650" y="1451790"/>
            <a:ext cx="166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Identifying relevant unstructured information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08"/>
          <p:cNvSpPr txBox="1"/>
          <p:nvPr/>
        </p:nvSpPr>
        <p:spPr>
          <a:xfrm>
            <a:off x="335650" y="1888050"/>
            <a:ext cx="1666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Analyse &amp; s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ynthesize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08"/>
          <p:cNvSpPr txBox="1"/>
          <p:nvPr/>
        </p:nvSpPr>
        <p:spPr>
          <a:xfrm>
            <a:off x="335650" y="2384095"/>
            <a:ext cx="1666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Interpret insights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08"/>
          <p:cNvSpPr txBox="1"/>
          <p:nvPr/>
        </p:nvSpPr>
        <p:spPr>
          <a:xfrm>
            <a:off x="335650" y="2800528"/>
            <a:ext cx="16668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Identify &amp; assess risk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08"/>
          <p:cNvSpPr txBox="1"/>
          <p:nvPr/>
        </p:nvSpPr>
        <p:spPr>
          <a:xfrm>
            <a:off x="335650" y="3990370"/>
            <a:ext cx="1666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Meetings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39" name="Google Shape;1339;p108"/>
          <p:cNvSpPr txBox="1"/>
          <p:nvPr/>
        </p:nvSpPr>
        <p:spPr>
          <a:xfrm>
            <a:off x="335650" y="3440334"/>
            <a:ext cx="1666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8"/>
          <p:cNvSpPr txBox="1"/>
          <p:nvPr/>
        </p:nvSpPr>
        <p:spPr>
          <a:xfrm>
            <a:off x="2905533" y="768919"/>
            <a:ext cx="2812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 Points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08"/>
          <p:cNvSpPr/>
          <p:nvPr/>
        </p:nvSpPr>
        <p:spPr>
          <a:xfrm>
            <a:off x="5718185" y="814447"/>
            <a:ext cx="363300" cy="363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08"/>
          <p:cNvSpPr/>
          <p:nvPr/>
        </p:nvSpPr>
        <p:spPr>
          <a:xfrm>
            <a:off x="5973321" y="812612"/>
            <a:ext cx="363300" cy="363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08"/>
          <p:cNvSpPr txBox="1"/>
          <p:nvPr/>
        </p:nvSpPr>
        <p:spPr>
          <a:xfrm>
            <a:off x="6336794" y="768919"/>
            <a:ext cx="2284955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</a:rPr>
              <a:t>Impact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08"/>
          <p:cNvSpPr txBox="1"/>
          <p:nvPr/>
        </p:nvSpPr>
        <p:spPr>
          <a:xfrm>
            <a:off x="3467025" y="1366875"/>
            <a:ext cx="2622600" cy="29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b="1" dirty="0">
                <a:solidFill>
                  <a:srgbClr val="C00000"/>
                </a:solidFill>
              </a:rPr>
              <a:t>Large Volume</a:t>
            </a: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of</a:t>
            </a:r>
            <a:r>
              <a:rPr lang="en" b="1" dirty="0">
                <a:solidFill>
                  <a:schemeClr val="dk1"/>
                </a:solidFill>
              </a:rPr>
              <a:t> Unstructured </a:t>
            </a:r>
            <a:r>
              <a:rPr lang="en" dirty="0">
                <a:solidFill>
                  <a:schemeClr val="dk1"/>
                </a:solidFill>
              </a:rPr>
              <a:t>documents </a:t>
            </a:r>
            <a:r>
              <a:rPr lang="en" b="1" dirty="0">
                <a:solidFill>
                  <a:srgbClr val="C00000"/>
                </a:solidFill>
              </a:rPr>
              <a:t>limiting insight discovery</a:t>
            </a:r>
            <a:r>
              <a:rPr lang="en" b="1" dirty="0">
                <a:solidFill>
                  <a:schemeClr val="dk1"/>
                </a:solidFill>
              </a:rPr>
              <a:t> </a:t>
            </a:r>
            <a:endParaRPr b="1" dirty="0">
              <a:solidFill>
                <a:schemeClr val="dk1"/>
              </a:solidFill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b="1" dirty="0">
                <a:solidFill>
                  <a:srgbClr val="C00000"/>
                </a:solidFill>
              </a:rPr>
              <a:t>Complex</a:t>
            </a:r>
            <a:r>
              <a:rPr lang="en" b="1" dirty="0">
                <a:solidFill>
                  <a:schemeClr val="dk1"/>
                </a:solidFill>
              </a:rPr>
              <a:t> Corporate Hierarchies</a:t>
            </a:r>
            <a:endParaRPr b="1" dirty="0">
              <a:solidFill>
                <a:schemeClr val="dk1"/>
              </a:solidFill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b="1" dirty="0">
                <a:solidFill>
                  <a:srgbClr val="C00000"/>
                </a:solidFill>
              </a:rPr>
              <a:t>Limited </a:t>
            </a:r>
            <a:r>
              <a:rPr lang="en" b="1" dirty="0" err="1">
                <a:solidFill>
                  <a:srgbClr val="C00000"/>
                </a:solidFill>
              </a:rPr>
              <a:t>Visualisation</a:t>
            </a: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of portfolio risks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345" name="Google Shape;1345;p108"/>
          <p:cNvSpPr/>
          <p:nvPr/>
        </p:nvSpPr>
        <p:spPr>
          <a:xfrm>
            <a:off x="3467025" y="4267400"/>
            <a:ext cx="2677800" cy="393600"/>
          </a:xfrm>
          <a:prstGeom prst="wedgeRectCallout">
            <a:avLst>
              <a:gd name="adj1" fmla="val 5582"/>
              <a:gd name="adj2" fmla="val 92418"/>
            </a:avLst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50" i="1" dirty="0">
                <a:solidFill>
                  <a:schemeClr val="dk1"/>
                </a:solidFill>
              </a:rPr>
              <a:t>We need better compliance assurance to avoid reputational risks</a:t>
            </a:r>
            <a:endParaRPr sz="1050" i="1" dirty="0">
              <a:solidFill>
                <a:schemeClr val="dk1"/>
              </a:solidFill>
            </a:endParaRPr>
          </a:p>
        </p:txBody>
      </p:sp>
      <p:sp>
        <p:nvSpPr>
          <p:cNvPr id="1346" name="Google Shape;1346;p108"/>
          <p:cNvSpPr/>
          <p:nvPr/>
        </p:nvSpPr>
        <p:spPr>
          <a:xfrm>
            <a:off x="3041400" y="1442900"/>
            <a:ext cx="363300" cy="20271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1997176" y="3102103"/>
            <a:ext cx="961200" cy="365700"/>
          </a:xfrm>
          <a:prstGeom prst="rect">
            <a:avLst/>
          </a:prstGeom>
          <a:solidFill>
            <a:srgbClr val="E6000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2"/>
                </a:solidFill>
              </a:rPr>
              <a:t>10%</a:t>
            </a:r>
            <a:endParaRPr sz="1100" dirty="0">
              <a:solidFill>
                <a:schemeClr val="lt2"/>
              </a:solidFill>
            </a:endParaRPr>
          </a:p>
        </p:txBody>
      </p:sp>
      <p:sp>
        <p:nvSpPr>
          <p:cNvPr id="1352" name="Google Shape;1352;p108"/>
          <p:cNvSpPr txBox="1"/>
          <p:nvPr/>
        </p:nvSpPr>
        <p:spPr>
          <a:xfrm>
            <a:off x="337500" y="3103303"/>
            <a:ext cx="16668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9144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48A"/>
              </a:buClr>
              <a:buSzPts val="17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Innovate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3522150" y="3423825"/>
            <a:ext cx="2622600" cy="548700"/>
          </a:xfrm>
          <a:prstGeom prst="wedgeRectCallout">
            <a:avLst>
              <a:gd name="adj1" fmla="val -1240"/>
              <a:gd name="adj2" fmla="val 80974"/>
            </a:avLst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 i="1" dirty="0">
                <a:solidFill>
                  <a:schemeClr val="dk1"/>
                </a:solidFill>
              </a:rPr>
              <a:t>How can we </a:t>
            </a:r>
            <a:r>
              <a:rPr lang="en" sz="1050" i="1" dirty="0" err="1">
                <a:solidFill>
                  <a:schemeClr val="dk1"/>
                </a:solidFill>
              </a:rPr>
              <a:t>synthesise</a:t>
            </a:r>
            <a:r>
              <a:rPr lang="en" sz="1050" i="1" dirty="0">
                <a:solidFill>
                  <a:schemeClr val="dk1"/>
                </a:solidFill>
              </a:rPr>
              <a:t> and connect large volume of information during investment decision?</a:t>
            </a:r>
            <a:endParaRPr sz="105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77437-FF3B-C6DE-ED44-8D0DE7553B49}"/>
              </a:ext>
            </a:extLst>
          </p:cNvPr>
          <p:cNvSpPr txBox="1"/>
          <p:nvPr/>
        </p:nvSpPr>
        <p:spPr>
          <a:xfrm>
            <a:off x="6240771" y="1419990"/>
            <a:ext cx="2477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dk1"/>
                </a:solidFill>
              </a:rPr>
              <a:t>Impacts &gt;$2.3M of effort through inefficient processes</a:t>
            </a:r>
          </a:p>
          <a:p>
            <a:r>
              <a:rPr lang="en-AU" sz="1000" dirty="0">
                <a:solidFill>
                  <a:schemeClr val="dk1"/>
                </a:solidFill>
              </a:rPr>
              <a:t>*Based on the $122k average salary of an investment analyst for a team of 30.</a:t>
            </a:r>
          </a:p>
          <a:p>
            <a:endParaRPr lang="en-AU" dirty="0">
              <a:latin typeface="Helvetica" pitchFamily="2" charset="0"/>
            </a:endParaRPr>
          </a:p>
          <a:p>
            <a:endParaRPr lang="en-AU" dirty="0">
              <a:effectLst/>
              <a:latin typeface="Helvetica" pitchFamily="2" charset="0"/>
            </a:endParaRPr>
          </a:p>
          <a:p>
            <a:r>
              <a:rPr lang="en-AU" b="1" dirty="0">
                <a:solidFill>
                  <a:srgbClr val="C00000"/>
                </a:solidFill>
              </a:rPr>
              <a:t>Unmitigated reputational and financial</a:t>
            </a:r>
          </a:p>
          <a:p>
            <a:endParaRPr lang="en-AU" dirty="0">
              <a:latin typeface="Helvetica" pitchFamily="2" charset="0"/>
            </a:endParaRPr>
          </a:p>
          <a:p>
            <a:endParaRPr lang="en-AU" dirty="0">
              <a:latin typeface="Helvetica" pitchFamily="2" charset="0"/>
            </a:endParaRPr>
          </a:p>
          <a:p>
            <a:r>
              <a:rPr lang="en-AU" b="1" dirty="0">
                <a:solidFill>
                  <a:srgbClr val="C00000"/>
                </a:solidFill>
              </a:rPr>
              <a:t>Opportunity costs </a:t>
            </a:r>
            <a:r>
              <a:rPr lang="en-AU" b="1" dirty="0">
                <a:effectLst/>
                <a:latin typeface="Helvetica" pitchFamily="2" charset="0"/>
              </a:rPr>
              <a:t>of not investing in appropriate assets</a:t>
            </a:r>
          </a:p>
          <a:p>
            <a:endParaRPr lang="en-AU" dirty="0">
              <a:latin typeface="Helvetica" pitchFamily="2" charset="0"/>
            </a:endParaRPr>
          </a:p>
          <a:p>
            <a:endParaRPr lang="en-AU" dirty="0">
              <a:effectLst/>
              <a:latin typeface="Helvetica" pitchFamily="2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35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" grpId="0" animBg="1"/>
      <p:bldP spid="1326" grpId="0" animBg="1"/>
      <p:bldP spid="1327" grpId="0" animBg="1"/>
      <p:bldP spid="1328" grpId="0" animBg="1"/>
      <p:bldP spid="1329" grpId="0" animBg="1"/>
      <p:bldP spid="1330" grpId="0" animBg="1"/>
      <p:bldP spid="1331" grpId="0" animBg="1"/>
      <p:bldP spid="1332" grpId="0" animBg="1"/>
      <p:bldP spid="1333" grpId="0"/>
      <p:bldP spid="1334" grpId="0"/>
      <p:bldP spid="1335" grpId="0"/>
      <p:bldP spid="1336" grpId="0"/>
      <p:bldP spid="1337" grpId="0"/>
      <p:bldP spid="1338" grpId="0"/>
      <p:bldP spid="1339" grpId="0"/>
      <p:bldP spid="1340" grpId="0"/>
      <p:bldP spid="1341" grpId="0" animBg="1"/>
      <p:bldP spid="1342" grpId="0" animBg="1"/>
      <p:bldP spid="1343" grpId="0"/>
      <p:bldP spid="1343" grpId="1"/>
      <p:bldP spid="1344" grpId="0"/>
      <p:bldP spid="1345" grpId="0" animBg="1"/>
      <p:bldP spid="1346" grpId="0" animBg="1"/>
      <p:bldP spid="1351" grpId="0" animBg="1"/>
      <p:bldP spid="1352" grpId="0"/>
      <p:bldP spid="1353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25BBCCC9-41B4-8B25-EDCF-0F0460B2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S11">
            <a:extLst>
              <a:ext uri="{FF2B5EF4-FFF2-40B4-BE49-F238E27FC236}">
                <a16:creationId xmlns:a16="http://schemas.microsoft.com/office/drawing/2014/main" id="{3E622EDA-DB97-50E9-25B9-D819EBFE90A7}"/>
              </a:ext>
            </a:extLst>
          </p:cNvPr>
          <p:cNvSpPr/>
          <p:nvPr/>
        </p:nvSpPr>
        <p:spPr>
          <a:xfrm>
            <a:off x="5526599" y="1210247"/>
            <a:ext cx="1239058" cy="1699432"/>
          </a:xfrm>
          <a:prstGeom prst="rect">
            <a:avLst/>
          </a:prstGeom>
          <a:solidFill>
            <a:srgbClr val="B6D7A8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!!S12">
            <a:extLst>
              <a:ext uri="{FF2B5EF4-FFF2-40B4-BE49-F238E27FC236}">
                <a16:creationId xmlns:a16="http://schemas.microsoft.com/office/drawing/2014/main" id="{84DDDD80-DEEB-F5DD-25AC-883C42FBA950}"/>
              </a:ext>
            </a:extLst>
          </p:cNvPr>
          <p:cNvSpPr/>
          <p:nvPr/>
        </p:nvSpPr>
        <p:spPr>
          <a:xfrm>
            <a:off x="5521811" y="2909679"/>
            <a:ext cx="1245983" cy="1339711"/>
          </a:xfrm>
          <a:prstGeom prst="rect">
            <a:avLst/>
          </a:prstGeom>
          <a:solidFill>
            <a:srgbClr val="B6D7A8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7" name="Google Shape;387;g300838dbbf6_2_1752">
            <a:extLst>
              <a:ext uri="{FF2B5EF4-FFF2-40B4-BE49-F238E27FC236}">
                <a16:creationId xmlns:a16="http://schemas.microsoft.com/office/drawing/2014/main" id="{42D5CF8A-22DD-362B-B0CD-9E2830AC6280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xfrm>
            <a:off x="0" y="4880150"/>
            <a:ext cx="265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sym typeface="Public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6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ublic Sans"/>
              <a:sym typeface="Public Sans"/>
            </a:endParaRPr>
          </a:p>
        </p:txBody>
      </p:sp>
      <p:sp>
        <p:nvSpPr>
          <p:cNvPr id="383" name="!!UD">
            <a:extLst>
              <a:ext uri="{FF2B5EF4-FFF2-40B4-BE49-F238E27FC236}">
                <a16:creationId xmlns:a16="http://schemas.microsoft.com/office/drawing/2014/main" id="{AA0679C5-452B-AE71-1833-8F2EB9A06F0D}"/>
              </a:ext>
            </a:extLst>
          </p:cNvPr>
          <p:cNvSpPr/>
          <p:nvPr/>
        </p:nvSpPr>
        <p:spPr>
          <a:xfrm>
            <a:off x="4560498" y="720725"/>
            <a:ext cx="4347714" cy="42617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Unstructured Data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5" name="Google Shape;385;g300838dbbf6_2_1752">
            <a:extLst>
              <a:ext uri="{FF2B5EF4-FFF2-40B4-BE49-F238E27FC236}">
                <a16:creationId xmlns:a16="http://schemas.microsoft.com/office/drawing/2014/main" id="{F7163007-66B9-97AE-AFD3-2F8F54FA0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5" y="274325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dirty="0" err="1"/>
              <a:t>NeoFund</a:t>
            </a:r>
            <a:r>
              <a:rPr lang="en" dirty="0"/>
              <a:t> has untapped disparate data sources</a:t>
            </a:r>
            <a:endParaRPr dirty="0"/>
          </a:p>
        </p:txBody>
      </p:sp>
      <p:sp>
        <p:nvSpPr>
          <p:cNvPr id="386" name="Google Shape;386;g300838dbbf6_2_1752">
            <a:extLst>
              <a:ext uri="{FF2B5EF4-FFF2-40B4-BE49-F238E27FC236}">
                <a16:creationId xmlns:a16="http://schemas.microsoft.com/office/drawing/2014/main" id="{548A5FD5-BFE6-397E-08FC-EB8CD22EC2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60650" y="4880150"/>
            <a:ext cx="36678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sym typeface="Public Sans"/>
              </a:rPr>
              <a:t>Neo4j Inc. All rights reserved 2024	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ublic Sans"/>
              <a:sym typeface="Public Sans"/>
            </a:endParaRPr>
          </a:p>
        </p:txBody>
      </p:sp>
      <p:sp>
        <p:nvSpPr>
          <p:cNvPr id="2" name="!!SD">
            <a:extLst>
              <a:ext uri="{FF2B5EF4-FFF2-40B4-BE49-F238E27FC236}">
                <a16:creationId xmlns:a16="http://schemas.microsoft.com/office/drawing/2014/main" id="{5E18F9C6-5397-1DAF-060B-22EB86017505}"/>
              </a:ext>
            </a:extLst>
          </p:cNvPr>
          <p:cNvSpPr/>
          <p:nvPr/>
        </p:nvSpPr>
        <p:spPr>
          <a:xfrm>
            <a:off x="212784" y="720725"/>
            <a:ext cx="4347714" cy="42617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Structured Data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5E50A-401D-EFCE-DF93-A1231C86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29" y="857531"/>
            <a:ext cx="3170238" cy="1207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12D7D-775B-3EB4-90C8-819C7D5E3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02" y="2130337"/>
            <a:ext cx="3154265" cy="1120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4B04A-C56F-5FCD-9DC7-AF97E95D3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15" y="3315969"/>
            <a:ext cx="3170238" cy="1056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0F85B3-983E-5AE6-28DC-C59C62919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125" y="857531"/>
            <a:ext cx="2624459" cy="3515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8F8C2-8E4E-5179-558E-2E6FAD4DFA24}"/>
              </a:ext>
            </a:extLst>
          </p:cNvPr>
          <p:cNvSpPr txBox="1"/>
          <p:nvPr/>
        </p:nvSpPr>
        <p:spPr>
          <a:xfrm>
            <a:off x="5562360" y="3519415"/>
            <a:ext cx="206615" cy="615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DAAA-8269-E43E-B4B8-25327E0847DA}"/>
              </a:ext>
            </a:extLst>
          </p:cNvPr>
          <p:cNvSpPr txBox="1"/>
          <p:nvPr/>
        </p:nvSpPr>
        <p:spPr>
          <a:xfrm>
            <a:off x="5768976" y="3519416"/>
            <a:ext cx="488950" cy="61553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Competes with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48CB1-485F-B92C-EB73-43A8955DEE22}"/>
              </a:ext>
            </a:extLst>
          </p:cNvPr>
          <p:cNvSpPr txBox="1"/>
          <p:nvPr/>
        </p:nvSpPr>
        <p:spPr>
          <a:xfrm>
            <a:off x="6257926" y="3519414"/>
            <a:ext cx="385527" cy="615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TATA MOTORS</a:t>
            </a:r>
          </a:p>
        </p:txBody>
      </p:sp>
      <p:sp>
        <p:nvSpPr>
          <p:cNvPr id="16" name="!!Entity">
            <a:extLst>
              <a:ext uri="{FF2B5EF4-FFF2-40B4-BE49-F238E27FC236}">
                <a16:creationId xmlns:a16="http://schemas.microsoft.com/office/drawing/2014/main" id="{5E93E93C-704B-6E8B-EA7A-741C227666BD}"/>
              </a:ext>
            </a:extLst>
          </p:cNvPr>
          <p:cNvSpPr/>
          <p:nvPr/>
        </p:nvSpPr>
        <p:spPr>
          <a:xfrm>
            <a:off x="908649" y="1835661"/>
            <a:ext cx="1679275" cy="117478"/>
          </a:xfrm>
          <a:prstGeom prst="rect">
            <a:avLst/>
          </a:prstGeom>
          <a:solidFill>
            <a:srgbClr val="CFE2F3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!!Issuer">
            <a:extLst>
              <a:ext uri="{FF2B5EF4-FFF2-40B4-BE49-F238E27FC236}">
                <a16:creationId xmlns:a16="http://schemas.microsoft.com/office/drawing/2014/main" id="{BFB1B556-D77F-5592-6504-E22ECF1D405A}"/>
              </a:ext>
            </a:extLst>
          </p:cNvPr>
          <p:cNvSpPr/>
          <p:nvPr/>
        </p:nvSpPr>
        <p:spPr>
          <a:xfrm>
            <a:off x="908650" y="3034940"/>
            <a:ext cx="1547004" cy="113629"/>
          </a:xfrm>
          <a:prstGeom prst="rect">
            <a:avLst/>
          </a:prstGeom>
          <a:solidFill>
            <a:srgbClr val="F4CCCC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!!CTY">
            <a:extLst>
              <a:ext uri="{FF2B5EF4-FFF2-40B4-BE49-F238E27FC236}">
                <a16:creationId xmlns:a16="http://schemas.microsoft.com/office/drawing/2014/main" id="{A7266218-0518-CB93-ED38-267244680CD1}"/>
              </a:ext>
            </a:extLst>
          </p:cNvPr>
          <p:cNvSpPr/>
          <p:nvPr/>
        </p:nvSpPr>
        <p:spPr>
          <a:xfrm>
            <a:off x="2455654" y="3034939"/>
            <a:ext cx="644104" cy="113629"/>
          </a:xfrm>
          <a:prstGeom prst="rect">
            <a:avLst/>
          </a:prstGeom>
          <a:solidFill>
            <a:srgbClr val="FFF2CC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!!CTY">
            <a:extLst>
              <a:ext uri="{FF2B5EF4-FFF2-40B4-BE49-F238E27FC236}">
                <a16:creationId xmlns:a16="http://schemas.microsoft.com/office/drawing/2014/main" id="{7ED2C49E-7548-7216-D19D-9CC557DAF17E}"/>
              </a:ext>
            </a:extLst>
          </p:cNvPr>
          <p:cNvSpPr/>
          <p:nvPr/>
        </p:nvSpPr>
        <p:spPr>
          <a:xfrm>
            <a:off x="2587924" y="1834653"/>
            <a:ext cx="644104" cy="118485"/>
          </a:xfrm>
          <a:prstGeom prst="rect">
            <a:avLst/>
          </a:prstGeom>
          <a:solidFill>
            <a:srgbClr val="FFF2CC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0BF6D-13BD-3BF3-8A96-27AF60F53B48}"/>
              </a:ext>
            </a:extLst>
          </p:cNvPr>
          <p:cNvSpPr txBox="1"/>
          <p:nvPr/>
        </p:nvSpPr>
        <p:spPr>
          <a:xfrm>
            <a:off x="5562360" y="894110"/>
            <a:ext cx="695566" cy="615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May 2024 | John Smith</a:t>
            </a:r>
          </a:p>
        </p:txBody>
      </p:sp>
      <p:sp>
        <p:nvSpPr>
          <p:cNvPr id="23" name="!!Entity">
            <a:extLst>
              <a:ext uri="{FF2B5EF4-FFF2-40B4-BE49-F238E27FC236}">
                <a16:creationId xmlns:a16="http://schemas.microsoft.com/office/drawing/2014/main" id="{2518A3E4-D6AB-2892-1C6F-B0E1A5518478}"/>
              </a:ext>
            </a:extLst>
          </p:cNvPr>
          <p:cNvSpPr/>
          <p:nvPr/>
        </p:nvSpPr>
        <p:spPr>
          <a:xfrm>
            <a:off x="908649" y="3844342"/>
            <a:ext cx="1466491" cy="164066"/>
          </a:xfrm>
          <a:prstGeom prst="rect">
            <a:avLst/>
          </a:prstGeom>
          <a:solidFill>
            <a:srgbClr val="CFE2F3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!!ANZ">
            <a:extLst>
              <a:ext uri="{FF2B5EF4-FFF2-40B4-BE49-F238E27FC236}">
                <a16:creationId xmlns:a16="http://schemas.microsoft.com/office/drawing/2014/main" id="{C3749360-3375-4AD3-34CF-CDAF3097998A}"/>
              </a:ext>
            </a:extLst>
          </p:cNvPr>
          <p:cNvSpPr/>
          <p:nvPr/>
        </p:nvSpPr>
        <p:spPr>
          <a:xfrm>
            <a:off x="2895686" y="3838592"/>
            <a:ext cx="574169" cy="95054"/>
          </a:xfrm>
          <a:prstGeom prst="rect">
            <a:avLst/>
          </a:prstGeom>
          <a:solidFill>
            <a:srgbClr val="D9EAD3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!!ETHIAS">
            <a:extLst>
              <a:ext uri="{FF2B5EF4-FFF2-40B4-BE49-F238E27FC236}">
                <a16:creationId xmlns:a16="http://schemas.microsoft.com/office/drawing/2014/main" id="{0C0DC6E2-8458-0FF3-59DB-D0A19D9CCB15}"/>
              </a:ext>
            </a:extLst>
          </p:cNvPr>
          <p:cNvSpPr/>
          <p:nvPr/>
        </p:nvSpPr>
        <p:spPr>
          <a:xfrm>
            <a:off x="2896149" y="3933646"/>
            <a:ext cx="574169" cy="95054"/>
          </a:xfrm>
          <a:prstGeom prst="rect">
            <a:avLst/>
          </a:prstGeom>
          <a:solidFill>
            <a:srgbClr val="D9EAD3">
              <a:alpha val="41000"/>
            </a:srgbClr>
          </a:solidFill>
          <a:ln w="12700">
            <a:solidFill>
              <a:srgbClr val="18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!!Doc">
            <a:extLst>
              <a:ext uri="{FF2B5EF4-FFF2-40B4-BE49-F238E27FC236}">
                <a16:creationId xmlns:a16="http://schemas.microsoft.com/office/drawing/2014/main" id="{7E52C6C2-671B-8DD9-5E75-701BFF34C622}"/>
              </a:ext>
            </a:extLst>
          </p:cNvPr>
          <p:cNvSpPr/>
          <p:nvPr/>
        </p:nvSpPr>
        <p:spPr>
          <a:xfrm>
            <a:off x="7561089" y="891465"/>
            <a:ext cx="447596" cy="68042"/>
          </a:xfrm>
          <a:prstGeom prst="rect">
            <a:avLst/>
          </a:prstGeom>
          <a:solidFill>
            <a:srgbClr val="EAD1DC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!!Date">
            <a:extLst>
              <a:ext uri="{FF2B5EF4-FFF2-40B4-BE49-F238E27FC236}">
                <a16:creationId xmlns:a16="http://schemas.microsoft.com/office/drawing/2014/main" id="{ED3F5EC3-6C34-601E-AF5C-D87395ACD8E6}"/>
              </a:ext>
            </a:extLst>
          </p:cNvPr>
          <p:cNvSpPr/>
          <p:nvPr/>
        </p:nvSpPr>
        <p:spPr>
          <a:xfrm>
            <a:off x="5524461" y="891465"/>
            <a:ext cx="284668" cy="68042"/>
          </a:xfrm>
          <a:prstGeom prst="rect">
            <a:avLst/>
          </a:prstGeom>
          <a:solidFill>
            <a:schemeClr val="bg1">
              <a:lumMod val="20000"/>
              <a:lumOff val="80000"/>
              <a:alpha val="41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!!Auth">
            <a:extLst>
              <a:ext uri="{FF2B5EF4-FFF2-40B4-BE49-F238E27FC236}">
                <a16:creationId xmlns:a16="http://schemas.microsoft.com/office/drawing/2014/main" id="{9BD6A3A7-E291-B03B-22B9-08670AD6A805}"/>
              </a:ext>
            </a:extLst>
          </p:cNvPr>
          <p:cNvSpPr/>
          <p:nvPr/>
        </p:nvSpPr>
        <p:spPr>
          <a:xfrm>
            <a:off x="5809129" y="891464"/>
            <a:ext cx="322730" cy="68042"/>
          </a:xfrm>
          <a:prstGeom prst="rect">
            <a:avLst/>
          </a:prstGeom>
          <a:solidFill>
            <a:schemeClr val="bg1">
              <a:lumMod val="20000"/>
              <a:lumOff val="80000"/>
              <a:alpha val="41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!!S1">
            <a:extLst>
              <a:ext uri="{FF2B5EF4-FFF2-40B4-BE49-F238E27FC236}">
                <a16:creationId xmlns:a16="http://schemas.microsoft.com/office/drawing/2014/main" id="{A8E3F68A-A544-0D27-DDEA-ED5888920C47}"/>
              </a:ext>
            </a:extLst>
          </p:cNvPr>
          <p:cNvSpPr/>
          <p:nvPr/>
        </p:nvSpPr>
        <p:spPr>
          <a:xfrm>
            <a:off x="5524461" y="1092767"/>
            <a:ext cx="1640900" cy="117468"/>
          </a:xfrm>
          <a:prstGeom prst="rect">
            <a:avLst/>
          </a:prstGeom>
          <a:solidFill>
            <a:schemeClr val="bg1">
              <a:lumMod val="20000"/>
              <a:lumOff val="80000"/>
              <a:alpha val="41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!!S11">
            <a:extLst>
              <a:ext uri="{FF2B5EF4-FFF2-40B4-BE49-F238E27FC236}">
                <a16:creationId xmlns:a16="http://schemas.microsoft.com/office/drawing/2014/main" id="{BBDBD758-637C-BCEB-363D-6A52B998FF48}"/>
              </a:ext>
            </a:extLst>
          </p:cNvPr>
          <p:cNvSpPr/>
          <p:nvPr/>
        </p:nvSpPr>
        <p:spPr>
          <a:xfrm>
            <a:off x="5526599" y="1210247"/>
            <a:ext cx="1239058" cy="1699432"/>
          </a:xfrm>
          <a:prstGeom prst="rect">
            <a:avLst/>
          </a:prstGeom>
          <a:solidFill>
            <a:srgbClr val="FFE599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!!S12">
            <a:extLst>
              <a:ext uri="{FF2B5EF4-FFF2-40B4-BE49-F238E27FC236}">
                <a16:creationId xmlns:a16="http://schemas.microsoft.com/office/drawing/2014/main" id="{1AB58524-79B7-06F3-4DAD-A046C5723413}"/>
              </a:ext>
            </a:extLst>
          </p:cNvPr>
          <p:cNvSpPr/>
          <p:nvPr/>
        </p:nvSpPr>
        <p:spPr>
          <a:xfrm>
            <a:off x="5521811" y="2909679"/>
            <a:ext cx="1245983" cy="1339711"/>
          </a:xfrm>
          <a:prstGeom prst="rect">
            <a:avLst/>
          </a:prstGeom>
          <a:solidFill>
            <a:srgbClr val="FFE599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!!TSLA">
            <a:extLst>
              <a:ext uri="{FF2B5EF4-FFF2-40B4-BE49-F238E27FC236}">
                <a16:creationId xmlns:a16="http://schemas.microsoft.com/office/drawing/2014/main" id="{9B40B953-9588-A03F-0E33-F64EFD9304CA}"/>
              </a:ext>
            </a:extLst>
          </p:cNvPr>
          <p:cNvSpPr/>
          <p:nvPr/>
        </p:nvSpPr>
        <p:spPr>
          <a:xfrm>
            <a:off x="5524461" y="3491457"/>
            <a:ext cx="284668" cy="90664"/>
          </a:xfrm>
          <a:prstGeom prst="rect">
            <a:avLst/>
          </a:prstGeom>
          <a:solidFill>
            <a:srgbClr val="F2EAD4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!!TM">
            <a:extLst>
              <a:ext uri="{FF2B5EF4-FFF2-40B4-BE49-F238E27FC236}">
                <a16:creationId xmlns:a16="http://schemas.microsoft.com/office/drawing/2014/main" id="{DBDA8614-0224-A18B-2880-018B83A85ADD}"/>
              </a:ext>
            </a:extLst>
          </p:cNvPr>
          <p:cNvSpPr/>
          <p:nvPr/>
        </p:nvSpPr>
        <p:spPr>
          <a:xfrm>
            <a:off x="6226026" y="3490305"/>
            <a:ext cx="444730" cy="90664"/>
          </a:xfrm>
          <a:prstGeom prst="rect">
            <a:avLst/>
          </a:prstGeom>
          <a:solidFill>
            <a:srgbClr val="F2EAD4">
              <a:alpha val="41000"/>
            </a:srgb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>
              <a:ln>
                <a:noFill/>
              </a:ln>
              <a:solidFill>
                <a:srgbClr val="4F4D4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61116"/>
      </p:ext>
    </p:extLst>
  </p:cSld>
  <p:clrMapOvr>
    <a:masterClrMapping/>
  </p:clrMapOvr>
  <p:transition spd="slow" advTm="581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3" grpId="0" animBg="1"/>
      <p:bldP spid="2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CTY">
            <a:extLst>
              <a:ext uri="{FF2B5EF4-FFF2-40B4-BE49-F238E27FC236}">
                <a16:creationId xmlns:a16="http://schemas.microsoft.com/office/drawing/2014/main" id="{99F56FC0-3B2E-7F50-6341-34F330B7424C}"/>
              </a:ext>
            </a:extLst>
          </p:cNvPr>
          <p:cNvSpPr/>
          <p:nvPr/>
        </p:nvSpPr>
        <p:spPr>
          <a:xfrm>
            <a:off x="2920068" y="3229019"/>
            <a:ext cx="517389" cy="517389"/>
          </a:xfrm>
          <a:prstGeom prst="ellipse">
            <a:avLst/>
          </a:prstGeom>
          <a:solidFill>
            <a:srgbClr val="FFF2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!!Entity">
            <a:extLst>
              <a:ext uri="{FF2B5EF4-FFF2-40B4-BE49-F238E27FC236}">
                <a16:creationId xmlns:a16="http://schemas.microsoft.com/office/drawing/2014/main" id="{7BC9508E-30DC-7D95-4997-05F5A45A30F4}"/>
              </a:ext>
            </a:extLst>
          </p:cNvPr>
          <p:cNvSpPr/>
          <p:nvPr/>
        </p:nvSpPr>
        <p:spPr>
          <a:xfrm>
            <a:off x="1046537" y="1882679"/>
            <a:ext cx="553091" cy="553091"/>
          </a:xfrm>
          <a:prstGeom prst="ellipse">
            <a:avLst/>
          </a:prstGeom>
          <a:solidFill>
            <a:srgbClr val="CFE2F3"/>
          </a:solidFill>
          <a:ln w="25400" cap="flat" cmpd="sng">
            <a:solidFill>
              <a:srgbClr val="1814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Tata Motors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!!UD">
            <a:extLst>
              <a:ext uri="{FF2B5EF4-FFF2-40B4-BE49-F238E27FC236}">
                <a16:creationId xmlns:a16="http://schemas.microsoft.com/office/drawing/2014/main" id="{F8DD531E-0830-771A-2BBD-136AD3787EC2}"/>
              </a:ext>
            </a:extLst>
          </p:cNvPr>
          <p:cNvSpPr/>
          <p:nvPr/>
        </p:nvSpPr>
        <p:spPr>
          <a:xfrm>
            <a:off x="4560498" y="720725"/>
            <a:ext cx="4347714" cy="42617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Unstructured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" name="!!SD">
            <a:extLst>
              <a:ext uri="{FF2B5EF4-FFF2-40B4-BE49-F238E27FC236}">
                <a16:creationId xmlns:a16="http://schemas.microsoft.com/office/drawing/2014/main" id="{D80A7820-AEAB-838E-9E57-61C59CCEB34D}"/>
              </a:ext>
            </a:extLst>
          </p:cNvPr>
          <p:cNvSpPr/>
          <p:nvPr/>
        </p:nvSpPr>
        <p:spPr>
          <a:xfrm>
            <a:off x="212784" y="720725"/>
            <a:ext cx="4347714" cy="426172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Structured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385" name="Google Shape;385;g300838dbbf6_2_1752"/>
          <p:cNvSpPr txBox="1">
            <a:spLocks noGrp="1"/>
          </p:cNvSpPr>
          <p:nvPr>
            <p:ph type="title"/>
          </p:nvPr>
        </p:nvSpPr>
        <p:spPr>
          <a:xfrm>
            <a:off x="222875" y="274325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Graph helps </a:t>
            </a:r>
            <a:r>
              <a:rPr lang="en-AU" dirty="0" err="1"/>
              <a:t>NeoFund</a:t>
            </a:r>
            <a:r>
              <a:rPr lang="en" dirty="0"/>
              <a:t> generate richer insights</a:t>
            </a:r>
            <a:endParaRPr dirty="0"/>
          </a:p>
        </p:txBody>
      </p:sp>
      <p:sp>
        <p:nvSpPr>
          <p:cNvPr id="388" name="!!Doc"/>
          <p:cNvSpPr/>
          <p:nvPr/>
        </p:nvSpPr>
        <p:spPr>
          <a:xfrm>
            <a:off x="6059772" y="859989"/>
            <a:ext cx="608400" cy="608400"/>
          </a:xfrm>
          <a:prstGeom prst="ellipse">
            <a:avLst/>
          </a:prstGeom>
          <a:solidFill>
            <a:srgbClr val="EAD1DC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2023 Climate Report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9" name="!!Issuer"/>
          <p:cNvSpPr/>
          <p:nvPr/>
        </p:nvSpPr>
        <p:spPr>
          <a:xfrm>
            <a:off x="2874573" y="1863122"/>
            <a:ext cx="608400" cy="608400"/>
          </a:xfrm>
          <a:prstGeom prst="ellipse">
            <a:avLst/>
          </a:prstGeom>
          <a:solidFill>
            <a:srgbClr val="F4CC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Tata Motors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90" name="Google Shape;390;g300838dbbf6_2_1752"/>
          <p:cNvCxnSpPr>
            <a:stCxn id="391" idx="5"/>
            <a:endCxn id="392" idx="0"/>
          </p:cNvCxnSpPr>
          <p:nvPr/>
        </p:nvCxnSpPr>
        <p:spPr>
          <a:xfrm>
            <a:off x="1549199" y="2382424"/>
            <a:ext cx="1629600" cy="8010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!!Entity"/>
          <p:cNvSpPr/>
          <p:nvPr/>
        </p:nvSpPr>
        <p:spPr>
          <a:xfrm>
            <a:off x="1029898" y="1863122"/>
            <a:ext cx="608400" cy="608400"/>
          </a:xfrm>
          <a:prstGeom prst="ellipse">
            <a:avLst/>
          </a:prstGeom>
          <a:solidFill>
            <a:srgbClr val="CFE2F3"/>
          </a:solidFill>
          <a:ln w="25400" cap="flat" cmpd="sng">
            <a:solidFill>
              <a:srgbClr val="1814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Tata Motors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2" name="!!CTY"/>
          <p:cNvSpPr/>
          <p:nvPr/>
        </p:nvSpPr>
        <p:spPr>
          <a:xfrm>
            <a:off x="2874573" y="3183522"/>
            <a:ext cx="608400" cy="608400"/>
          </a:xfrm>
          <a:prstGeom prst="ellipse">
            <a:avLst/>
          </a:prstGeom>
          <a:solidFill>
            <a:srgbClr val="FFF2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3" name="!!ANZ"/>
          <p:cNvSpPr/>
          <p:nvPr/>
        </p:nvSpPr>
        <p:spPr>
          <a:xfrm>
            <a:off x="1029898" y="3183522"/>
            <a:ext cx="608400" cy="608400"/>
          </a:xfrm>
          <a:prstGeom prst="ellipse">
            <a:avLst/>
          </a:prstGeom>
          <a:solidFill>
            <a:srgbClr val="D9EAD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ANZ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94" name="Google Shape;394;g300838dbbf6_2_1752"/>
          <p:cNvCxnSpPr>
            <a:stCxn id="389" idx="4"/>
            <a:endCxn id="392" idx="0"/>
          </p:cNvCxnSpPr>
          <p:nvPr/>
        </p:nvCxnSpPr>
        <p:spPr>
          <a:xfrm>
            <a:off x="3178773" y="2471522"/>
            <a:ext cx="0" cy="7119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g300838dbbf6_2_1752"/>
          <p:cNvCxnSpPr>
            <a:stCxn id="393" idx="0"/>
            <a:endCxn id="391" idx="4"/>
          </p:cNvCxnSpPr>
          <p:nvPr/>
        </p:nvCxnSpPr>
        <p:spPr>
          <a:xfrm rot="10800000">
            <a:off x="1334098" y="2471622"/>
            <a:ext cx="0" cy="7119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6" name="Google Shape;396;g300838dbbf6_2_1752"/>
          <p:cNvCxnSpPr>
            <a:stCxn id="389" idx="2"/>
            <a:endCxn id="391" idx="6"/>
          </p:cNvCxnSpPr>
          <p:nvPr/>
        </p:nvCxnSpPr>
        <p:spPr>
          <a:xfrm rot="10800000">
            <a:off x="1638272" y="2167322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g300838dbbf6_2_1752"/>
          <p:cNvCxnSpPr>
            <a:stCxn id="389" idx="1"/>
            <a:endCxn id="389" idx="7"/>
          </p:cNvCxnSpPr>
          <p:nvPr/>
        </p:nvCxnSpPr>
        <p:spPr>
          <a:xfrm rot="-5400000" flipH="1">
            <a:off x="3178471" y="1737420"/>
            <a:ext cx="600" cy="430200"/>
          </a:xfrm>
          <a:prstGeom prst="bentConnector3">
            <a:avLst>
              <a:gd name="adj1" fmla="val -54537186"/>
            </a:avLst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!!ETHIAS"/>
          <p:cNvSpPr/>
          <p:nvPr/>
        </p:nvSpPr>
        <p:spPr>
          <a:xfrm>
            <a:off x="1952235" y="3183522"/>
            <a:ext cx="608400" cy="608400"/>
          </a:xfrm>
          <a:prstGeom prst="ellipse">
            <a:avLst/>
          </a:prstGeom>
          <a:solidFill>
            <a:srgbClr val="D9EAD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ETHIAS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99" name="Google Shape;399;g300838dbbf6_2_1752"/>
          <p:cNvCxnSpPr>
            <a:stCxn id="398" idx="1"/>
            <a:endCxn id="391" idx="4"/>
          </p:cNvCxnSpPr>
          <p:nvPr/>
        </p:nvCxnSpPr>
        <p:spPr>
          <a:xfrm rot="10800000">
            <a:off x="1334233" y="2471620"/>
            <a:ext cx="707100" cy="8010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0" name="Google Shape;400;g300838dbbf6_2_1752"/>
          <p:cNvSpPr txBox="1"/>
          <p:nvPr/>
        </p:nvSpPr>
        <p:spPr>
          <a:xfrm>
            <a:off x="1638288" y="195282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IS_SIMILAR_TO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1" name="Google Shape;401;g300838dbbf6_2_1752"/>
          <p:cNvSpPr txBox="1"/>
          <p:nvPr/>
        </p:nvSpPr>
        <p:spPr>
          <a:xfrm>
            <a:off x="715938" y="278347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EXCLUDES_ENTITY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2" name="Google Shape;402;g300838dbbf6_2_1752"/>
          <p:cNvSpPr txBox="1"/>
          <p:nvPr/>
        </p:nvSpPr>
        <p:spPr>
          <a:xfrm>
            <a:off x="2713013" y="2644450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HAS_PARENT_COUNTRY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3" name="Google Shape;403;g300838dbbf6_2_1752"/>
          <p:cNvSpPr txBox="1"/>
          <p:nvPr/>
        </p:nvSpPr>
        <p:spPr>
          <a:xfrm>
            <a:off x="2560613" y="1413300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ULTIMATE_PARENT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4" name="Google Shape;404;g300838dbbf6_2_1752"/>
          <p:cNvSpPr txBox="1"/>
          <p:nvPr/>
        </p:nvSpPr>
        <p:spPr>
          <a:xfrm>
            <a:off x="1334238" y="295482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EXCLUDES_ENTITY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5" name="Google Shape;405;g300838dbbf6_2_1752"/>
          <p:cNvSpPr txBox="1"/>
          <p:nvPr/>
        </p:nvSpPr>
        <p:spPr>
          <a:xfrm>
            <a:off x="1523925" y="238342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COUNTRY_OF_DOMICILE</a:t>
            </a:r>
            <a:endParaRPr kumimoji="0" sz="600" b="0" i="0" u="none" strike="noStrike" kern="0" cap="none" spc="0" normalizeH="0" baseline="0" noProof="0" dirty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06" name="!!TM"/>
          <p:cNvSpPr/>
          <p:nvPr/>
        </p:nvSpPr>
        <p:spPr>
          <a:xfrm>
            <a:off x="4718485" y="1863114"/>
            <a:ext cx="608400" cy="608400"/>
          </a:xfrm>
          <a:prstGeom prst="ellipse">
            <a:avLst/>
          </a:prstGeom>
          <a:solidFill>
            <a:schemeClr val="dk2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Tata Motors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7" name="!!S1"/>
          <p:cNvSpPr/>
          <p:nvPr/>
        </p:nvSpPr>
        <p:spPr>
          <a:xfrm>
            <a:off x="6059772" y="1863114"/>
            <a:ext cx="608400" cy="608400"/>
          </a:xfrm>
          <a:prstGeom prst="ellipse">
            <a:avLst/>
          </a:prstGeom>
          <a:solidFill>
            <a:srgbClr val="F3F3F3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Section 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8" name="!!Auth"/>
          <p:cNvSpPr/>
          <p:nvPr/>
        </p:nvSpPr>
        <p:spPr>
          <a:xfrm>
            <a:off x="7476348" y="859989"/>
            <a:ext cx="608400" cy="608400"/>
          </a:xfrm>
          <a:prstGeom prst="ellipse">
            <a:avLst/>
          </a:prstGeom>
          <a:solidFill>
            <a:srgbClr val="EFEFEF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John Smith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9" name="!!S11"/>
          <p:cNvSpPr/>
          <p:nvPr/>
        </p:nvSpPr>
        <p:spPr>
          <a:xfrm>
            <a:off x="6059772" y="3183514"/>
            <a:ext cx="608400" cy="608400"/>
          </a:xfrm>
          <a:prstGeom prst="ellipse">
            <a:avLst/>
          </a:prstGeom>
          <a:solidFill>
            <a:srgbClr val="FFE599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This is the start of section 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0" name="!!S12"/>
          <p:cNvSpPr/>
          <p:nvPr/>
        </p:nvSpPr>
        <p:spPr>
          <a:xfrm>
            <a:off x="7476348" y="3183514"/>
            <a:ext cx="608400" cy="608400"/>
          </a:xfrm>
          <a:prstGeom prst="ellipse">
            <a:avLst/>
          </a:prstGeom>
          <a:solidFill>
            <a:srgbClr val="FFE599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This is the next part of section 1</a:t>
            </a:r>
            <a:endParaRPr kumimoji="0" sz="600" b="1" i="0" u="none" strike="noStrike" kern="0" cap="none" spc="0" normalizeH="0" baseline="0" noProof="0" dirty="0">
              <a:ln>
                <a:noFill/>
              </a:ln>
              <a:solidFill>
                <a:srgbClr val="18141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1" name="!!Date"/>
          <p:cNvSpPr/>
          <p:nvPr/>
        </p:nvSpPr>
        <p:spPr>
          <a:xfrm>
            <a:off x="7476348" y="1863114"/>
            <a:ext cx="608400" cy="608400"/>
          </a:xfrm>
          <a:prstGeom prst="ellipse">
            <a:avLst/>
          </a:prstGeom>
          <a:solidFill>
            <a:srgbClr val="EFEFEF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May 2024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2" name="!!S11"/>
          <p:cNvSpPr/>
          <p:nvPr/>
        </p:nvSpPr>
        <p:spPr>
          <a:xfrm>
            <a:off x="6059772" y="4331289"/>
            <a:ext cx="608400" cy="608400"/>
          </a:xfrm>
          <a:prstGeom prst="ellipse">
            <a:avLst/>
          </a:prstGeom>
          <a:solidFill>
            <a:srgbClr val="B6D7A8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 dirty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Text Embedding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!!S12"/>
          <p:cNvSpPr/>
          <p:nvPr/>
        </p:nvSpPr>
        <p:spPr>
          <a:xfrm>
            <a:off x="7476348" y="4286364"/>
            <a:ext cx="608400" cy="608400"/>
          </a:xfrm>
          <a:prstGeom prst="ellipse">
            <a:avLst/>
          </a:prstGeom>
          <a:solidFill>
            <a:srgbClr val="B6D7A8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Text Embedding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14" name="Google Shape;414;g300838dbbf6_2_1752"/>
          <p:cNvCxnSpPr>
            <a:stCxn id="389" idx="6"/>
            <a:endCxn id="406" idx="2"/>
          </p:cNvCxnSpPr>
          <p:nvPr/>
        </p:nvCxnSpPr>
        <p:spPr>
          <a:xfrm>
            <a:off x="3482973" y="2167322"/>
            <a:ext cx="12354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5" name="Google Shape;415;g300838dbbf6_2_1752"/>
          <p:cNvSpPr txBox="1"/>
          <p:nvPr/>
        </p:nvSpPr>
        <p:spPr>
          <a:xfrm>
            <a:off x="3482963" y="195282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IS_MOST_SIMILAR_TO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cxnSp>
        <p:nvCxnSpPr>
          <p:cNvPr id="416" name="Google Shape;416;g300838dbbf6_2_1752"/>
          <p:cNvCxnSpPr>
            <a:stCxn id="388" idx="4"/>
            <a:endCxn id="407" idx="0"/>
          </p:cNvCxnSpPr>
          <p:nvPr/>
        </p:nvCxnSpPr>
        <p:spPr>
          <a:xfrm>
            <a:off x="6363973" y="1468389"/>
            <a:ext cx="0" cy="3948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g300838dbbf6_2_1752"/>
          <p:cNvCxnSpPr>
            <a:stCxn id="388" idx="5"/>
            <a:endCxn id="411" idx="2"/>
          </p:cNvCxnSpPr>
          <p:nvPr/>
        </p:nvCxnSpPr>
        <p:spPr>
          <a:xfrm>
            <a:off x="6579074" y="1379291"/>
            <a:ext cx="897300" cy="7881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g300838dbbf6_2_1752"/>
          <p:cNvCxnSpPr>
            <a:stCxn id="388" idx="6"/>
            <a:endCxn id="408" idx="2"/>
          </p:cNvCxnSpPr>
          <p:nvPr/>
        </p:nvCxnSpPr>
        <p:spPr>
          <a:xfrm>
            <a:off x="6668173" y="1164189"/>
            <a:ext cx="8082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g300838dbbf6_2_1752"/>
          <p:cNvCxnSpPr>
            <a:stCxn id="407" idx="2"/>
            <a:endCxn id="406" idx="6"/>
          </p:cNvCxnSpPr>
          <p:nvPr/>
        </p:nvCxnSpPr>
        <p:spPr>
          <a:xfrm rot="10800000">
            <a:off x="5326873" y="2167314"/>
            <a:ext cx="7329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g300838dbbf6_2_1752"/>
          <p:cNvCxnSpPr>
            <a:stCxn id="388" idx="3"/>
            <a:endCxn id="406" idx="6"/>
          </p:cNvCxnSpPr>
          <p:nvPr/>
        </p:nvCxnSpPr>
        <p:spPr>
          <a:xfrm flipH="1">
            <a:off x="5326871" y="1379291"/>
            <a:ext cx="822000" cy="7881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g300838dbbf6_2_1752"/>
          <p:cNvCxnSpPr>
            <a:stCxn id="407" idx="4"/>
            <a:endCxn id="409" idx="0"/>
          </p:cNvCxnSpPr>
          <p:nvPr/>
        </p:nvCxnSpPr>
        <p:spPr>
          <a:xfrm>
            <a:off x="6363973" y="2471514"/>
            <a:ext cx="0" cy="7119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g300838dbbf6_2_1752"/>
          <p:cNvCxnSpPr>
            <a:stCxn id="407" idx="5"/>
            <a:endCxn id="410" idx="0"/>
          </p:cNvCxnSpPr>
          <p:nvPr/>
        </p:nvCxnSpPr>
        <p:spPr>
          <a:xfrm>
            <a:off x="6579074" y="2382416"/>
            <a:ext cx="1201500" cy="8010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g300838dbbf6_2_1752"/>
          <p:cNvCxnSpPr>
            <a:stCxn id="412" idx="0"/>
            <a:endCxn id="409" idx="4"/>
          </p:cNvCxnSpPr>
          <p:nvPr/>
        </p:nvCxnSpPr>
        <p:spPr>
          <a:xfrm rot="10800000">
            <a:off x="6363973" y="3791889"/>
            <a:ext cx="0" cy="5394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g300838dbbf6_2_1752"/>
          <p:cNvCxnSpPr>
            <a:stCxn id="409" idx="6"/>
            <a:endCxn id="410" idx="2"/>
          </p:cNvCxnSpPr>
          <p:nvPr/>
        </p:nvCxnSpPr>
        <p:spPr>
          <a:xfrm>
            <a:off x="6668173" y="3487714"/>
            <a:ext cx="8082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g300838dbbf6_2_1752"/>
          <p:cNvCxnSpPr>
            <a:stCxn id="413" idx="0"/>
            <a:endCxn id="410" idx="4"/>
          </p:cNvCxnSpPr>
          <p:nvPr/>
        </p:nvCxnSpPr>
        <p:spPr>
          <a:xfrm rot="10800000">
            <a:off x="7780548" y="3791964"/>
            <a:ext cx="0" cy="4944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g300838dbbf6_2_1752"/>
          <p:cNvSpPr txBox="1"/>
          <p:nvPr/>
        </p:nvSpPr>
        <p:spPr>
          <a:xfrm>
            <a:off x="5326863" y="1659363"/>
            <a:ext cx="103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CONTAINS_ENTITY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7" name="Google Shape;427;g300838dbbf6_2_1752"/>
          <p:cNvSpPr txBox="1"/>
          <p:nvPr/>
        </p:nvSpPr>
        <p:spPr>
          <a:xfrm>
            <a:off x="5075163" y="212722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CONTAINS_ENTITY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8" name="Google Shape;428;g300838dbbf6_2_1752"/>
          <p:cNvSpPr txBox="1"/>
          <p:nvPr/>
        </p:nvSpPr>
        <p:spPr>
          <a:xfrm>
            <a:off x="5745813" y="1468400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HAS_SECTION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29" name="Google Shape;429;g300838dbbf6_2_1752"/>
          <p:cNvSpPr txBox="1"/>
          <p:nvPr/>
        </p:nvSpPr>
        <p:spPr>
          <a:xfrm>
            <a:off x="6454113" y="1634863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HAS_PUBLISHED_DATE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0" name="Google Shape;430;g300838dbbf6_2_1752"/>
          <p:cNvSpPr txBox="1"/>
          <p:nvPr/>
        </p:nvSpPr>
        <p:spPr>
          <a:xfrm>
            <a:off x="6409563" y="957638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HAS_AUTHOR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1" name="Google Shape;431;g300838dbbf6_2_1752"/>
          <p:cNvSpPr txBox="1"/>
          <p:nvPr/>
        </p:nvSpPr>
        <p:spPr>
          <a:xfrm>
            <a:off x="5745813" y="2655363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HAS_CHUNK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2" name="Google Shape;432;g300838dbbf6_2_1752"/>
          <p:cNvSpPr txBox="1"/>
          <p:nvPr/>
        </p:nvSpPr>
        <p:spPr>
          <a:xfrm>
            <a:off x="6561663" y="2655363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HAS_CHUNK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3" name="Google Shape;433;g300838dbbf6_2_1752"/>
          <p:cNvSpPr txBox="1"/>
          <p:nvPr/>
        </p:nvSpPr>
        <p:spPr>
          <a:xfrm>
            <a:off x="6454113" y="3262950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HAS_NEXT_CHUNK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4" name="Google Shape;434;g300838dbbf6_2_1752"/>
          <p:cNvSpPr txBox="1"/>
          <p:nvPr/>
        </p:nvSpPr>
        <p:spPr>
          <a:xfrm>
            <a:off x="5745813" y="397077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HAS_EMBEDDINGS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5" name="Google Shape;435;g300838dbbf6_2_1752"/>
          <p:cNvSpPr txBox="1"/>
          <p:nvPr/>
        </p:nvSpPr>
        <p:spPr>
          <a:xfrm>
            <a:off x="7162375" y="3970775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HAS_EMBEDDINGS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36" name="!!TSLA"/>
          <p:cNvSpPr/>
          <p:nvPr/>
        </p:nvSpPr>
        <p:spPr>
          <a:xfrm>
            <a:off x="4718485" y="859989"/>
            <a:ext cx="608400" cy="608400"/>
          </a:xfrm>
          <a:prstGeom prst="ellipse">
            <a:avLst/>
          </a:prstGeom>
          <a:solidFill>
            <a:srgbClr val="F2EAD4"/>
          </a:solidFill>
          <a:ln w="25400" cap="flat" cmpd="sng">
            <a:solidFill>
              <a:srgbClr val="4C99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Tesla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37" name="Google Shape;437;g300838dbbf6_2_1752"/>
          <p:cNvCxnSpPr>
            <a:stCxn id="388" idx="2"/>
            <a:endCxn id="436" idx="6"/>
          </p:cNvCxnSpPr>
          <p:nvPr/>
        </p:nvCxnSpPr>
        <p:spPr>
          <a:xfrm rot="10800000">
            <a:off x="5326873" y="1164189"/>
            <a:ext cx="732900" cy="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g300838dbbf6_2_1752"/>
          <p:cNvSpPr txBox="1"/>
          <p:nvPr/>
        </p:nvSpPr>
        <p:spPr>
          <a:xfrm>
            <a:off x="5174763" y="938000"/>
            <a:ext cx="103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CONTAINS_ENTITY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442" name="Google Shape;442;g300838dbbf6_2_1752"/>
          <p:cNvPicPr preferRelativeResize="0"/>
          <p:nvPr/>
        </p:nvPicPr>
        <p:blipFill rotWithShape="1">
          <a:blip r:embed="rId4">
            <a:alphaModFix/>
          </a:blip>
          <a:srcRect l="46289" t="68621" r="48533" b="3228"/>
          <a:stretch/>
        </p:blipFill>
        <p:spPr>
          <a:xfrm>
            <a:off x="6007075" y="4503925"/>
            <a:ext cx="141799" cy="43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00838dbbf6_2_1752"/>
          <p:cNvPicPr preferRelativeResize="0"/>
          <p:nvPr/>
        </p:nvPicPr>
        <p:blipFill rotWithShape="1">
          <a:blip r:embed="rId4">
            <a:alphaModFix/>
          </a:blip>
          <a:srcRect l="46289" t="68621" r="48533" b="3228"/>
          <a:stretch/>
        </p:blipFill>
        <p:spPr>
          <a:xfrm>
            <a:off x="7426525" y="4503925"/>
            <a:ext cx="141799" cy="433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300838dbbf6_2_1752"/>
          <p:cNvCxnSpPr>
            <a:stCxn id="436" idx="4"/>
            <a:endCxn id="406" idx="0"/>
          </p:cNvCxnSpPr>
          <p:nvPr/>
        </p:nvCxnSpPr>
        <p:spPr>
          <a:xfrm>
            <a:off x="5022685" y="1468389"/>
            <a:ext cx="0" cy="394800"/>
          </a:xfrm>
          <a:prstGeom prst="straightConnector1">
            <a:avLst/>
          </a:prstGeom>
          <a:noFill/>
          <a:ln w="9525" cap="flat" cmpd="sng">
            <a:solidFill>
              <a:srgbClr val="1712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5" name="Google Shape;445;g300838dbbf6_2_1752"/>
          <p:cNvSpPr txBox="1"/>
          <p:nvPr/>
        </p:nvSpPr>
        <p:spPr>
          <a:xfrm>
            <a:off x="4504763" y="1468400"/>
            <a:ext cx="103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181414"/>
                </a:solidFill>
                <a:effectLst/>
                <a:highlight>
                  <a:srgbClr val="FFFFFF"/>
                </a:highlight>
                <a:uLnTx/>
                <a:uFillTx/>
                <a:latin typeface="Public Sans Light"/>
                <a:ea typeface="Public Sans Light"/>
                <a:cs typeface="Public Sans Light"/>
                <a:sym typeface="Public Sans Light"/>
              </a:rPr>
              <a:t>COMPETES_WITH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181414"/>
              </a:solidFill>
              <a:effectLst/>
              <a:highlight>
                <a:srgbClr val="FFFFFF"/>
              </a:highlight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543A2-E876-3D14-862E-80BC09B0810B}"/>
              </a:ext>
            </a:extLst>
          </p:cNvPr>
          <p:cNvSpPr txBox="1"/>
          <p:nvPr/>
        </p:nvSpPr>
        <p:spPr>
          <a:xfrm>
            <a:off x="7315200" y="55592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64;p156">
            <a:extLst>
              <a:ext uri="{FF2B5EF4-FFF2-40B4-BE49-F238E27FC236}">
                <a16:creationId xmlns:a16="http://schemas.microsoft.com/office/drawing/2014/main" id="{81F20F34-7C20-B95F-674F-DB3330CCF8CC}"/>
              </a:ext>
            </a:extLst>
          </p:cNvPr>
          <p:cNvSpPr/>
          <p:nvPr/>
        </p:nvSpPr>
        <p:spPr>
          <a:xfrm>
            <a:off x="5917975" y="770395"/>
            <a:ext cx="2422800" cy="1794600"/>
          </a:xfrm>
          <a:prstGeom prst="rect">
            <a:avLst/>
          </a:prstGeom>
          <a:solidFill>
            <a:srgbClr val="F3F3F3">
              <a:alpha val="2667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Metadata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8" name="Google Shape;1565;p156">
            <a:extLst>
              <a:ext uri="{FF2B5EF4-FFF2-40B4-BE49-F238E27FC236}">
                <a16:creationId xmlns:a16="http://schemas.microsoft.com/office/drawing/2014/main" id="{476277A3-02AC-82CA-904E-96A5C26C0BAD}"/>
              </a:ext>
            </a:extLst>
          </p:cNvPr>
          <p:cNvSpPr/>
          <p:nvPr/>
        </p:nvSpPr>
        <p:spPr>
          <a:xfrm>
            <a:off x="5917975" y="2564995"/>
            <a:ext cx="2422800" cy="2372672"/>
          </a:xfrm>
          <a:prstGeom prst="rect">
            <a:avLst/>
          </a:prstGeom>
          <a:solidFill>
            <a:srgbClr val="D9EAD3">
              <a:alpha val="4863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Semantic Search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" name="Google Shape;1566;p156">
            <a:extLst>
              <a:ext uri="{FF2B5EF4-FFF2-40B4-BE49-F238E27FC236}">
                <a16:creationId xmlns:a16="http://schemas.microsoft.com/office/drawing/2014/main" id="{9681DF6B-93B7-8831-30FF-1B51E89DFE70}"/>
              </a:ext>
            </a:extLst>
          </p:cNvPr>
          <p:cNvSpPr/>
          <p:nvPr/>
        </p:nvSpPr>
        <p:spPr>
          <a:xfrm>
            <a:off x="4620412" y="770395"/>
            <a:ext cx="1296021" cy="2276400"/>
          </a:xfrm>
          <a:prstGeom prst="rect">
            <a:avLst/>
          </a:prstGeom>
          <a:solidFill>
            <a:srgbClr val="FFF2CC">
              <a:alpha val="32159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ublic Sans"/>
                <a:ea typeface="Public Sans"/>
                <a:cs typeface="Public Sans"/>
                <a:sym typeface="Public Sans"/>
              </a:rPr>
              <a:t>Entity and Relationship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68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376">
        <p159:morph option="byObject"/>
      </p:transition>
    </mc:Choice>
    <mc:Fallback xmlns="">
      <p:transition spd="slow" advTm="35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/>
      <p:bldP spid="401" grpId="0"/>
      <p:bldP spid="402" grpId="0"/>
      <p:bldP spid="403" grpId="0"/>
      <p:bldP spid="404" grpId="0"/>
      <p:bldP spid="405" grpId="0"/>
      <p:bldP spid="415" grpId="0"/>
      <p:bldP spid="426" grpId="0"/>
      <p:bldP spid="427" grpId="0"/>
      <p:bldP spid="428" grpId="0"/>
      <p:bldP spid="429" grpId="0"/>
      <p:bldP spid="430" grpId="0"/>
      <p:bldP spid="431" grpId="0"/>
      <p:bldP spid="432" grpId="0"/>
      <p:bldP spid="433" grpId="0"/>
      <p:bldP spid="434" grpId="0"/>
      <p:bldP spid="435" grpId="0"/>
      <p:bldP spid="438" grpId="0"/>
      <p:bldP spid="4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9"/>
          <p:cNvSpPr txBox="1">
            <a:spLocks noGrp="1"/>
          </p:cNvSpPr>
          <p:nvPr>
            <p:ph type="ctrTitle"/>
          </p:nvPr>
        </p:nvSpPr>
        <p:spPr>
          <a:xfrm>
            <a:off x="909908" y="1605476"/>
            <a:ext cx="7498200" cy="17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  <a:latin typeface="+mj-lt"/>
              </a:rPr>
              <a:t>Total Portfolio Insights - Demonstration</a:t>
            </a:r>
            <a:endParaRPr sz="4400" dirty="0">
              <a:solidFill>
                <a:schemeClr val="lt2"/>
              </a:solidFill>
              <a:latin typeface="+mj-lt"/>
            </a:endParaRPr>
          </a:p>
        </p:txBody>
      </p:sp>
    </p:spTree>
  </p:cSld>
  <p:clrMapOvr>
    <a:masterClrMapping/>
  </p:clrMapOvr>
  <p:transition spd="slow" advTm="4966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.5|3.8|3.5|2|1.1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6.8|22.6|1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.5|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6.3|6.2|3.5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o4j-Standard-Template">
  <a:themeElements>
    <a:clrScheme name="Simple Light">
      <a:dk1>
        <a:srgbClr val="181414"/>
      </a:dk1>
      <a:lt1>
        <a:srgbClr val="4F4D4E"/>
      </a:lt1>
      <a:dk2>
        <a:srgbClr val="F2EAD4"/>
      </a:dk2>
      <a:lt2>
        <a:srgbClr val="FCF9F6"/>
      </a:lt2>
      <a:accent1>
        <a:srgbClr val="014063"/>
      </a:accent1>
      <a:accent2>
        <a:srgbClr val="0A6190"/>
      </a:accent2>
      <a:accent3>
        <a:srgbClr val="4C99A4"/>
      </a:accent3>
      <a:accent4>
        <a:srgbClr val="8FE3E8"/>
      </a:accent4>
      <a:accent5>
        <a:srgbClr val="6A82FF"/>
      </a:accent5>
      <a:accent6>
        <a:srgbClr val="FAFF00"/>
      </a:accent6>
      <a:hlink>
        <a:srgbClr val="0A61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601</Words>
  <Application>Microsoft Macintosh PowerPoint</Application>
  <PresentationFormat>On-screen Show (16:9)</PresentationFormat>
  <Paragraphs>136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Syne Neo Medium</vt:lpstr>
      <vt:lpstr>Public Sans Light</vt:lpstr>
      <vt:lpstr>Public Sans</vt:lpstr>
      <vt:lpstr>Arial</vt:lpstr>
      <vt:lpstr>Nunito Sans</vt:lpstr>
      <vt:lpstr>Open Sans Medium</vt:lpstr>
      <vt:lpstr>Helvetica</vt:lpstr>
      <vt:lpstr>Syne</vt:lpstr>
      <vt:lpstr>Public Sans SemiBold</vt:lpstr>
      <vt:lpstr>Calibri</vt:lpstr>
      <vt:lpstr>Simple Light</vt:lpstr>
      <vt:lpstr>Neo4j-Standard-Template</vt:lpstr>
      <vt:lpstr>NeoFund Total Portfolio Insights Using Graph   Samko Yun &amp; Ben Lumley</vt:lpstr>
      <vt:lpstr>The Challenges for NeoFund Investment  Analysts </vt:lpstr>
      <vt:lpstr>Complexities for Investment Analysts</vt:lpstr>
      <vt:lpstr>PowerPoint Presentation</vt:lpstr>
      <vt:lpstr>PowerPoint Presentation</vt:lpstr>
      <vt:lpstr>NeoFund has untapped disparate data sources</vt:lpstr>
      <vt:lpstr>Graph helps NeoFund generate richer insights</vt:lpstr>
      <vt:lpstr>Total Portfolio Insights -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 Lumley</cp:lastModifiedBy>
  <cp:revision>12</cp:revision>
  <dcterms:modified xsi:type="dcterms:W3CDTF">2025-01-13T05:46:12Z</dcterms:modified>
</cp:coreProperties>
</file>